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4" r:id="rId9"/>
    <p:sldId id="265" r:id="rId10"/>
    <p:sldId id="266" r:id="rId11"/>
    <p:sldId id="267" r:id="rId12"/>
    <p:sldId id="270" r:id="rId13"/>
    <p:sldId id="271" r:id="rId14"/>
    <p:sldId id="272" r:id="rId15"/>
    <p:sldId id="273" r:id="rId16"/>
    <p:sldId id="274" r:id="rId17"/>
    <p:sldId id="280" r:id="rId18"/>
    <p:sldId id="279" r:id="rId19"/>
    <p:sldId id="268" r:id="rId20"/>
    <p:sldId id="269" r:id="rId21"/>
    <p:sldId id="263" r:id="rId22"/>
    <p:sldId id="275" r:id="rId23"/>
    <p:sldId id="276" r:id="rId24"/>
    <p:sldId id="278" r:id="rId25"/>
    <p:sldId id="277" r:id="rId26"/>
  </p:sldIdLst>
  <p:sldSz cx="9144000" cy="5143500" type="screen16x9"/>
  <p:notesSz cx="6858000" cy="9144000"/>
  <p:embeddedFontLst>
    <p:embeddedFont>
      <p:font typeface="Average" panose="020B0604020202020204" charset="0"/>
      <p:regular r:id="rId28"/>
    </p:embeddedFont>
    <p:embeddedFont>
      <p:font typeface="Oswald" panose="00000500000000000000" pitchFamily="2"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372F8-A9BF-4C38-B62C-D174293A6112}" v="1" dt="2023-11-14T03:21:20.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0" autoAdjust="0"/>
    <p:restoredTop sz="94660"/>
  </p:normalViewPr>
  <p:slideViewPr>
    <p:cSldViewPr snapToGrid="0">
      <p:cViewPr>
        <p:scale>
          <a:sx n="125" d="100"/>
          <a:sy n="125" d="100"/>
        </p:scale>
        <p:origin x="1680" y="3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9c580ab38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9c580ab38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9c580ab38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9c580ab38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94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89c580ab38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89c580ab3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89c580ab38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89c580ab38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89c580ab38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89c580ab38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89c580ab38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89c580ab38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89c580ab38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89c580ab38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89c580ab38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89c580ab38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89c580ab38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89c580ab38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9c580ab38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9c580ab38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33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arednmesh.org" TargetMode="External"/><Relationship Id="rId7" Type="http://schemas.openxmlformats.org/officeDocument/2006/relationships/hyperlink" Target="https://www.youtube.com/watch?v=B3LEAAsIWEA"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youtube.com/watch?v=zXEV18FuruM" TargetMode="External"/><Relationship Id="rId5" Type="http://schemas.openxmlformats.org/officeDocument/2006/relationships/hyperlink" Target="https://www.arednmesh.org/content/current-software" TargetMode="External"/><Relationship Id="rId4" Type="http://schemas.openxmlformats.org/officeDocument/2006/relationships/hyperlink" Target="http://downloads.arednmesh.org/firmware/html/SUPPORTED_DEVICES.m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AREDN</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Amateur Radio for the 21’st Century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D5C1-8D07-6BAE-EE0A-0993E9C819CC}"/>
              </a:ext>
            </a:extLst>
          </p:cNvPr>
          <p:cNvSpPr>
            <a:spLocks noGrp="1"/>
          </p:cNvSpPr>
          <p:nvPr>
            <p:ph type="title"/>
          </p:nvPr>
        </p:nvSpPr>
        <p:spPr/>
        <p:txBody>
          <a:bodyPr>
            <a:normAutofit fontScale="90000"/>
          </a:bodyPr>
          <a:lstStyle/>
          <a:p>
            <a:r>
              <a:rPr lang="en-US"/>
              <a:t>Field Deployment:</a:t>
            </a:r>
          </a:p>
        </p:txBody>
      </p:sp>
      <p:sp>
        <p:nvSpPr>
          <p:cNvPr id="3" name="Text Placeholder 2">
            <a:extLst>
              <a:ext uri="{FF2B5EF4-FFF2-40B4-BE49-F238E27FC236}">
                <a16:creationId xmlns:a16="http://schemas.microsoft.com/office/drawing/2014/main" id="{09274055-800F-02D2-E612-5E938841BBCC}"/>
              </a:ext>
            </a:extLst>
          </p:cNvPr>
          <p:cNvSpPr>
            <a:spLocks noGrp="1"/>
          </p:cNvSpPr>
          <p:nvPr>
            <p:ph type="body" idx="1"/>
          </p:nvPr>
        </p:nvSpPr>
        <p:spPr/>
        <p:txBody>
          <a:bodyPr/>
          <a:lstStyle/>
          <a:p>
            <a:endParaRPr lang="en-US"/>
          </a:p>
        </p:txBody>
      </p:sp>
      <p:pic>
        <p:nvPicPr>
          <p:cNvPr id="5" name="Picture 4" descr="A computer and telephone in a yellow case&#10;&#10;Description automatically generated">
            <a:extLst>
              <a:ext uri="{FF2B5EF4-FFF2-40B4-BE49-F238E27FC236}">
                <a16:creationId xmlns:a16="http://schemas.microsoft.com/office/drawing/2014/main" id="{9BD2AE58-1204-8EF9-9A67-55EFB91183D0}"/>
              </a:ext>
            </a:extLst>
          </p:cNvPr>
          <p:cNvPicPr>
            <a:picLocks noChangeAspect="1"/>
          </p:cNvPicPr>
          <p:nvPr/>
        </p:nvPicPr>
        <p:blipFill>
          <a:blip r:embed="rId2"/>
          <a:stretch>
            <a:fillRect/>
          </a:stretch>
        </p:blipFill>
        <p:spPr>
          <a:xfrm>
            <a:off x="311700" y="1152473"/>
            <a:ext cx="8520600" cy="3416401"/>
          </a:xfrm>
          <a:prstGeom prst="rect">
            <a:avLst/>
          </a:prstGeom>
        </p:spPr>
      </p:pic>
    </p:spTree>
    <p:extLst>
      <p:ext uri="{BB962C8B-B14F-4D97-AF65-F5344CB8AC3E}">
        <p14:creationId xmlns:p14="http://schemas.microsoft.com/office/powerpoint/2010/main" val="89915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3677-7C9F-4DF1-EBDD-3DEF6D7255FA}"/>
              </a:ext>
            </a:extLst>
          </p:cNvPr>
          <p:cNvSpPr>
            <a:spLocks noGrp="1"/>
          </p:cNvSpPr>
          <p:nvPr>
            <p:ph type="title"/>
          </p:nvPr>
        </p:nvSpPr>
        <p:spPr/>
        <p:txBody>
          <a:bodyPr>
            <a:normAutofit fontScale="90000"/>
          </a:bodyPr>
          <a:lstStyle/>
          <a:p>
            <a:r>
              <a:rPr lang="en-US"/>
              <a:t>Long Haul Radio</a:t>
            </a:r>
          </a:p>
        </p:txBody>
      </p:sp>
      <p:sp>
        <p:nvSpPr>
          <p:cNvPr id="3" name="Text Placeholder 2">
            <a:extLst>
              <a:ext uri="{FF2B5EF4-FFF2-40B4-BE49-F238E27FC236}">
                <a16:creationId xmlns:a16="http://schemas.microsoft.com/office/drawing/2014/main" id="{0F1AA86B-B946-F952-A0BA-3DF0F630CB89}"/>
              </a:ext>
            </a:extLst>
          </p:cNvPr>
          <p:cNvSpPr>
            <a:spLocks noGrp="1"/>
          </p:cNvSpPr>
          <p:nvPr>
            <p:ph type="body" idx="1"/>
          </p:nvPr>
        </p:nvSpPr>
        <p:spPr/>
        <p:txBody>
          <a:bodyPr/>
          <a:lstStyle/>
          <a:p>
            <a:pPr marL="114300" indent="0">
              <a:buNone/>
            </a:pPr>
            <a:endParaRPr lang="en-US"/>
          </a:p>
        </p:txBody>
      </p:sp>
      <p:pic>
        <p:nvPicPr>
          <p:cNvPr id="5" name="Picture 4" descr="A satellite dish on a pole&#10;&#10;Description automatically generated">
            <a:extLst>
              <a:ext uri="{FF2B5EF4-FFF2-40B4-BE49-F238E27FC236}">
                <a16:creationId xmlns:a16="http://schemas.microsoft.com/office/drawing/2014/main" id="{F70734C7-CE31-7ADE-39D5-C17386A2F73F}"/>
              </a:ext>
            </a:extLst>
          </p:cNvPr>
          <p:cNvPicPr>
            <a:picLocks noChangeAspect="1"/>
          </p:cNvPicPr>
          <p:nvPr/>
        </p:nvPicPr>
        <p:blipFill>
          <a:blip r:embed="rId2"/>
          <a:stretch>
            <a:fillRect/>
          </a:stretch>
        </p:blipFill>
        <p:spPr>
          <a:xfrm>
            <a:off x="3372978" y="1261979"/>
            <a:ext cx="2398044" cy="3197392"/>
          </a:xfrm>
          <a:prstGeom prst="rect">
            <a:avLst/>
          </a:prstGeom>
        </p:spPr>
      </p:pic>
    </p:spTree>
    <p:extLst>
      <p:ext uri="{BB962C8B-B14F-4D97-AF65-F5344CB8AC3E}">
        <p14:creationId xmlns:p14="http://schemas.microsoft.com/office/powerpoint/2010/main" val="188164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9E5D-DCE8-6818-24B6-C4970F12940D}"/>
              </a:ext>
            </a:extLst>
          </p:cNvPr>
          <p:cNvSpPr>
            <a:spLocks noGrp="1"/>
          </p:cNvSpPr>
          <p:nvPr>
            <p:ph type="title"/>
          </p:nvPr>
        </p:nvSpPr>
        <p:spPr/>
        <p:txBody>
          <a:bodyPr>
            <a:normAutofit fontScale="90000"/>
          </a:bodyPr>
          <a:lstStyle/>
          <a:p>
            <a:r>
              <a:rPr lang="en-US"/>
              <a:t>Snellville Repeater Site:</a:t>
            </a:r>
          </a:p>
        </p:txBody>
      </p:sp>
      <p:sp>
        <p:nvSpPr>
          <p:cNvPr id="3" name="Text Placeholder 2">
            <a:extLst>
              <a:ext uri="{FF2B5EF4-FFF2-40B4-BE49-F238E27FC236}">
                <a16:creationId xmlns:a16="http://schemas.microsoft.com/office/drawing/2014/main" id="{63616F43-789B-C0A4-B8E3-A2539A4873FD}"/>
              </a:ext>
            </a:extLst>
          </p:cNvPr>
          <p:cNvSpPr>
            <a:spLocks noGrp="1"/>
          </p:cNvSpPr>
          <p:nvPr>
            <p:ph type="body" idx="1"/>
          </p:nvPr>
        </p:nvSpPr>
        <p:spPr/>
        <p:txBody>
          <a:bodyPr/>
          <a:lstStyle/>
          <a:p>
            <a:r>
              <a:rPr lang="en-US"/>
              <a:t>All our assets belong to our served agencies.</a:t>
            </a:r>
          </a:p>
        </p:txBody>
      </p:sp>
      <p:pic>
        <p:nvPicPr>
          <p:cNvPr id="7" name="Picture 6" descr="A tower with a clock and trees&#10;&#10;Description automatically generated with medium confidence">
            <a:extLst>
              <a:ext uri="{FF2B5EF4-FFF2-40B4-BE49-F238E27FC236}">
                <a16:creationId xmlns:a16="http://schemas.microsoft.com/office/drawing/2014/main" id="{5B44EDF0-E23A-5A92-D3A4-12600F6F830E}"/>
              </a:ext>
            </a:extLst>
          </p:cNvPr>
          <p:cNvPicPr>
            <a:picLocks noChangeAspect="1"/>
          </p:cNvPicPr>
          <p:nvPr/>
        </p:nvPicPr>
        <p:blipFill>
          <a:blip r:embed="rId2"/>
          <a:stretch>
            <a:fillRect/>
          </a:stretch>
        </p:blipFill>
        <p:spPr>
          <a:xfrm>
            <a:off x="5747335" y="1017725"/>
            <a:ext cx="2578518" cy="3438024"/>
          </a:xfrm>
          <a:prstGeom prst="rect">
            <a:avLst/>
          </a:prstGeom>
        </p:spPr>
      </p:pic>
    </p:spTree>
    <p:extLst>
      <p:ext uri="{BB962C8B-B14F-4D97-AF65-F5344CB8AC3E}">
        <p14:creationId xmlns:p14="http://schemas.microsoft.com/office/powerpoint/2010/main" val="446385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large glass door&#10;&#10;Description automatically generated with medium confidence">
            <a:extLst>
              <a:ext uri="{FF2B5EF4-FFF2-40B4-BE49-F238E27FC236}">
                <a16:creationId xmlns:a16="http://schemas.microsoft.com/office/drawing/2014/main" id="{9B9B90D7-6288-AEEB-EFC9-06A9F777CD5C}"/>
              </a:ext>
            </a:extLst>
          </p:cNvPr>
          <p:cNvPicPr>
            <a:picLocks noChangeAspect="1"/>
          </p:cNvPicPr>
          <p:nvPr/>
        </p:nvPicPr>
        <p:blipFill>
          <a:blip r:embed="rId2"/>
          <a:stretch>
            <a:fillRect/>
          </a:stretch>
        </p:blipFill>
        <p:spPr>
          <a:xfrm>
            <a:off x="2391157" y="794083"/>
            <a:ext cx="6444708" cy="4156911"/>
          </a:xfrm>
          <a:prstGeom prst="rect">
            <a:avLst/>
          </a:prstGeom>
        </p:spPr>
      </p:pic>
      <p:sp>
        <p:nvSpPr>
          <p:cNvPr id="6" name="TextBox 5">
            <a:extLst>
              <a:ext uri="{FF2B5EF4-FFF2-40B4-BE49-F238E27FC236}">
                <a16:creationId xmlns:a16="http://schemas.microsoft.com/office/drawing/2014/main" id="{DDEB1952-261C-30FB-2AE5-EC5F4AF38E0C}"/>
              </a:ext>
            </a:extLst>
          </p:cNvPr>
          <p:cNvSpPr txBox="1"/>
          <p:nvPr/>
        </p:nvSpPr>
        <p:spPr>
          <a:xfrm>
            <a:off x="385011" y="1034716"/>
            <a:ext cx="1528010" cy="523220"/>
          </a:xfrm>
          <a:prstGeom prst="rect">
            <a:avLst/>
          </a:prstGeom>
          <a:noFill/>
        </p:spPr>
        <p:txBody>
          <a:bodyPr wrap="square" rtlCol="0">
            <a:spAutoFit/>
          </a:bodyPr>
          <a:lstStyle/>
          <a:p>
            <a:r>
              <a:rPr lang="en-US">
                <a:solidFill>
                  <a:schemeClr val="bg2">
                    <a:lumMod val="20000"/>
                    <a:lumOff val="80000"/>
                  </a:schemeClr>
                </a:solidFill>
              </a:rPr>
              <a:t>Gwinnett County EOC</a:t>
            </a:r>
          </a:p>
        </p:txBody>
      </p:sp>
    </p:spTree>
    <p:extLst>
      <p:ext uri="{BB962C8B-B14F-4D97-AF65-F5344CB8AC3E}">
        <p14:creationId xmlns:p14="http://schemas.microsoft.com/office/powerpoint/2010/main" val="379168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in front of a building&#10;&#10;Description automatically generated">
            <a:extLst>
              <a:ext uri="{FF2B5EF4-FFF2-40B4-BE49-F238E27FC236}">
                <a16:creationId xmlns:a16="http://schemas.microsoft.com/office/drawing/2014/main" id="{A50099CD-8C1B-EC52-F6AA-2C62E59564B1}"/>
              </a:ext>
            </a:extLst>
          </p:cNvPr>
          <p:cNvPicPr>
            <a:picLocks noChangeAspect="1"/>
          </p:cNvPicPr>
          <p:nvPr/>
        </p:nvPicPr>
        <p:blipFill>
          <a:blip r:embed="rId2"/>
          <a:stretch>
            <a:fillRect/>
          </a:stretch>
        </p:blipFill>
        <p:spPr>
          <a:xfrm>
            <a:off x="4389020" y="142875"/>
            <a:ext cx="3638550" cy="4857750"/>
          </a:xfrm>
          <a:prstGeom prst="rect">
            <a:avLst/>
          </a:prstGeom>
        </p:spPr>
      </p:pic>
      <p:sp>
        <p:nvSpPr>
          <p:cNvPr id="4" name="TextBox 3">
            <a:extLst>
              <a:ext uri="{FF2B5EF4-FFF2-40B4-BE49-F238E27FC236}">
                <a16:creationId xmlns:a16="http://schemas.microsoft.com/office/drawing/2014/main" id="{E0025709-3AB4-5846-4EC4-C1F513FDCA43}"/>
              </a:ext>
            </a:extLst>
          </p:cNvPr>
          <p:cNvSpPr txBox="1"/>
          <p:nvPr/>
        </p:nvSpPr>
        <p:spPr>
          <a:xfrm>
            <a:off x="565484" y="794084"/>
            <a:ext cx="3416969" cy="523220"/>
          </a:xfrm>
          <a:prstGeom prst="rect">
            <a:avLst/>
          </a:prstGeom>
          <a:noFill/>
        </p:spPr>
        <p:txBody>
          <a:bodyPr wrap="square" rtlCol="0">
            <a:spAutoFit/>
          </a:bodyPr>
          <a:lstStyle/>
          <a:p>
            <a:r>
              <a:rPr lang="en-US">
                <a:solidFill>
                  <a:schemeClr val="tx2"/>
                </a:solidFill>
              </a:rPr>
              <a:t>GNR District 3-4 Health Department Headquarters.</a:t>
            </a:r>
          </a:p>
        </p:txBody>
      </p:sp>
    </p:spTree>
    <p:extLst>
      <p:ext uri="{BB962C8B-B14F-4D97-AF65-F5344CB8AC3E}">
        <p14:creationId xmlns:p14="http://schemas.microsoft.com/office/powerpoint/2010/main" val="4054330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w angle view of a building&#10;&#10;Description automatically generated">
            <a:extLst>
              <a:ext uri="{FF2B5EF4-FFF2-40B4-BE49-F238E27FC236}">
                <a16:creationId xmlns:a16="http://schemas.microsoft.com/office/drawing/2014/main" id="{92DDC141-A890-948B-1680-E9CF223204F4}"/>
              </a:ext>
            </a:extLst>
          </p:cNvPr>
          <p:cNvPicPr>
            <a:picLocks noChangeAspect="1"/>
          </p:cNvPicPr>
          <p:nvPr/>
        </p:nvPicPr>
        <p:blipFill>
          <a:blip r:embed="rId2"/>
          <a:stretch>
            <a:fillRect/>
          </a:stretch>
        </p:blipFill>
        <p:spPr>
          <a:xfrm>
            <a:off x="2344153" y="415591"/>
            <a:ext cx="6477000" cy="3638550"/>
          </a:xfrm>
          <a:prstGeom prst="rect">
            <a:avLst/>
          </a:prstGeom>
        </p:spPr>
      </p:pic>
      <p:sp>
        <p:nvSpPr>
          <p:cNvPr id="4" name="TextBox 3">
            <a:extLst>
              <a:ext uri="{FF2B5EF4-FFF2-40B4-BE49-F238E27FC236}">
                <a16:creationId xmlns:a16="http://schemas.microsoft.com/office/drawing/2014/main" id="{DE70E881-788E-4003-2541-B0F99FF2BD15}"/>
              </a:ext>
            </a:extLst>
          </p:cNvPr>
          <p:cNvSpPr txBox="1"/>
          <p:nvPr/>
        </p:nvSpPr>
        <p:spPr>
          <a:xfrm>
            <a:off x="168442" y="938463"/>
            <a:ext cx="1997242" cy="523220"/>
          </a:xfrm>
          <a:prstGeom prst="rect">
            <a:avLst/>
          </a:prstGeom>
          <a:noFill/>
        </p:spPr>
        <p:txBody>
          <a:bodyPr wrap="square" rtlCol="0">
            <a:spAutoFit/>
          </a:bodyPr>
          <a:lstStyle/>
          <a:p>
            <a:r>
              <a:rPr lang="en-US">
                <a:solidFill>
                  <a:schemeClr val="tx2"/>
                </a:solidFill>
              </a:rPr>
              <a:t>Northside Gwinnett Hospital.</a:t>
            </a:r>
          </a:p>
        </p:txBody>
      </p:sp>
    </p:spTree>
    <p:extLst>
      <p:ext uri="{BB962C8B-B14F-4D97-AF65-F5344CB8AC3E}">
        <p14:creationId xmlns:p14="http://schemas.microsoft.com/office/powerpoint/2010/main" val="717374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a parking lot&#10;&#10;Description automatically generated">
            <a:extLst>
              <a:ext uri="{FF2B5EF4-FFF2-40B4-BE49-F238E27FC236}">
                <a16:creationId xmlns:a16="http://schemas.microsoft.com/office/drawing/2014/main" id="{DAF5761D-A4AC-779E-5B15-CF90C86A2DD6}"/>
              </a:ext>
            </a:extLst>
          </p:cNvPr>
          <p:cNvPicPr>
            <a:picLocks noChangeAspect="1"/>
          </p:cNvPicPr>
          <p:nvPr/>
        </p:nvPicPr>
        <p:blipFill>
          <a:blip r:embed="rId2"/>
          <a:stretch>
            <a:fillRect/>
          </a:stretch>
        </p:blipFill>
        <p:spPr>
          <a:xfrm>
            <a:off x="1403607" y="553452"/>
            <a:ext cx="6336786" cy="3272519"/>
          </a:xfrm>
          <a:prstGeom prst="rect">
            <a:avLst/>
          </a:prstGeom>
        </p:spPr>
      </p:pic>
      <p:sp>
        <p:nvSpPr>
          <p:cNvPr id="4" name="TextBox 3">
            <a:extLst>
              <a:ext uri="{FF2B5EF4-FFF2-40B4-BE49-F238E27FC236}">
                <a16:creationId xmlns:a16="http://schemas.microsoft.com/office/drawing/2014/main" id="{4E1668AE-D5E4-4570-5B18-F9D491BC0146}"/>
              </a:ext>
            </a:extLst>
          </p:cNvPr>
          <p:cNvSpPr txBox="1"/>
          <p:nvPr/>
        </p:nvSpPr>
        <p:spPr>
          <a:xfrm>
            <a:off x="1359568" y="4283242"/>
            <a:ext cx="6340643" cy="307777"/>
          </a:xfrm>
          <a:prstGeom prst="rect">
            <a:avLst/>
          </a:prstGeom>
          <a:noFill/>
        </p:spPr>
        <p:txBody>
          <a:bodyPr wrap="square" rtlCol="0">
            <a:spAutoFit/>
          </a:bodyPr>
          <a:lstStyle/>
          <a:p>
            <a:r>
              <a:rPr lang="en-US">
                <a:solidFill>
                  <a:schemeClr val="tx2"/>
                </a:solidFill>
              </a:rPr>
              <a:t>Northside Duluth</a:t>
            </a:r>
          </a:p>
        </p:txBody>
      </p:sp>
    </p:spTree>
    <p:extLst>
      <p:ext uri="{BB962C8B-B14F-4D97-AF65-F5344CB8AC3E}">
        <p14:creationId xmlns:p14="http://schemas.microsoft.com/office/powerpoint/2010/main" val="3582946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Simulated Deployments</a:t>
            </a:r>
            <a:endParaRPr lang="en-US"/>
          </a:p>
        </p:txBody>
      </p:sp>
      <p:sp>
        <p:nvSpPr>
          <p:cNvPr id="112" name="Google Shape;112;p20"/>
          <p:cNvSpPr txBox="1">
            <a:spLocks noGrp="1"/>
          </p:cNvSpPr>
          <p:nvPr>
            <p:ph type="body" idx="1"/>
          </p:nvPr>
        </p:nvSpPr>
        <p:spPr>
          <a:xfrm>
            <a:off x="311700" y="1152475"/>
            <a:ext cx="8518200" cy="3609900"/>
          </a:xfrm>
          <a:prstGeom prst="rect">
            <a:avLst/>
          </a:prstGeom>
        </p:spPr>
        <p:txBody>
          <a:bodyPr spcFirstLastPara="1" wrap="square" lIns="91425" tIns="91425" rIns="91425" bIns="91425" anchor="t" anchorCtr="0">
            <a:normAutofit/>
          </a:bodyPr>
          <a:lstStyle/>
          <a:p>
            <a:pPr marL="285750" indent="-285750">
              <a:lnSpc>
                <a:spcPct val="114999"/>
              </a:lnSpc>
            </a:pPr>
            <a:r>
              <a:rPr lang="en-US">
                <a:latin typeface="Arial"/>
                <a:cs typeface="Arial"/>
              </a:rPr>
              <a:t>JOTA</a:t>
            </a:r>
          </a:p>
          <a:p>
            <a:pPr lvl="1">
              <a:lnSpc>
                <a:spcPct val="114999"/>
              </a:lnSpc>
            </a:pPr>
            <a:r>
              <a:rPr lang="en-US">
                <a:latin typeface="Arial"/>
                <a:cs typeface="Arial"/>
              </a:rPr>
              <a:t>Provided Point To Point connect between ARES trailer and pavilion</a:t>
            </a:r>
          </a:p>
          <a:p>
            <a:pPr lvl="1">
              <a:lnSpc>
                <a:spcPct val="114999"/>
              </a:lnSpc>
            </a:pPr>
            <a:r>
              <a:rPr lang="en-US">
                <a:latin typeface="Arial"/>
                <a:cs typeface="Arial"/>
              </a:rPr>
              <a:t>Deployed two VoIP phones and two IP cameras</a:t>
            </a:r>
          </a:p>
          <a:p>
            <a:pPr lvl="1">
              <a:lnSpc>
                <a:spcPct val="114999"/>
              </a:lnSpc>
            </a:pPr>
            <a:r>
              <a:rPr lang="en-US">
                <a:latin typeface="Arial"/>
                <a:cs typeface="Arial"/>
              </a:rPr>
              <a:t>Access to broader mesh via tunneling</a:t>
            </a:r>
          </a:p>
          <a:p>
            <a:pPr marL="285750" indent="-285750">
              <a:lnSpc>
                <a:spcPct val="114999"/>
              </a:lnSpc>
            </a:pPr>
            <a:r>
              <a:rPr lang="en-US">
                <a:latin typeface="Arial"/>
                <a:cs typeface="Arial"/>
              </a:rPr>
              <a:t>Stone Mountain </a:t>
            </a:r>
            <a:r>
              <a:rPr lang="en-US" err="1">
                <a:latin typeface="Arial"/>
                <a:cs typeface="Arial"/>
              </a:rPr>
              <a:t>Hamfest</a:t>
            </a:r>
            <a:endParaRPr lang="en-US">
              <a:latin typeface="Arial"/>
              <a:cs typeface="Arial"/>
            </a:endParaRPr>
          </a:p>
          <a:p>
            <a:pPr lvl="1">
              <a:lnSpc>
                <a:spcPct val="114999"/>
              </a:lnSpc>
            </a:pPr>
            <a:r>
              <a:rPr lang="en-US">
                <a:latin typeface="Arial"/>
                <a:cs typeface="Arial"/>
              </a:rPr>
              <a:t>Multiple point to point connections</a:t>
            </a:r>
          </a:p>
          <a:p>
            <a:pPr marL="285750" indent="-285750">
              <a:lnSpc>
                <a:spcPct val="114999"/>
              </a:lnSpc>
            </a:pPr>
            <a:endParaRPr lang="en-US">
              <a:solidFill>
                <a:srgbClr val="CACACA"/>
              </a:solidFill>
              <a:latin typeface="Arial"/>
              <a:cs typeface="Arial"/>
            </a:endParaRPr>
          </a:p>
          <a:p>
            <a:pPr marL="114300" lvl="0" indent="0" algn="l">
              <a:lnSpc>
                <a:spcPct val="114999"/>
              </a:lnSpc>
              <a:spcBef>
                <a:spcPts val="0"/>
              </a:spcBef>
              <a:spcAft>
                <a:spcPts val="0"/>
              </a:spcAft>
              <a:buSzPts val="1800"/>
              <a:buNone/>
            </a:pPr>
            <a:endParaRPr lang="en" u="sng">
              <a:solidFill>
                <a:schemeClr val="hlink"/>
              </a:solidFill>
            </a:endParaRPr>
          </a:p>
        </p:txBody>
      </p:sp>
    </p:spTree>
    <p:extLst>
      <p:ext uri="{BB962C8B-B14F-4D97-AF65-F5344CB8AC3E}">
        <p14:creationId xmlns:p14="http://schemas.microsoft.com/office/powerpoint/2010/main" val="845284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r>
              <a:rPr lang="en"/>
              <a:t>Proposal Deployments / Tabletop Exercises</a:t>
            </a:r>
          </a:p>
        </p:txBody>
      </p:sp>
      <p:sp>
        <p:nvSpPr>
          <p:cNvPr id="112" name="Google Shape;112;p20"/>
          <p:cNvSpPr txBox="1">
            <a:spLocks noGrp="1"/>
          </p:cNvSpPr>
          <p:nvPr>
            <p:ph type="body" idx="1"/>
          </p:nvPr>
        </p:nvSpPr>
        <p:spPr>
          <a:xfrm>
            <a:off x="311700" y="1152475"/>
            <a:ext cx="8518200" cy="3609900"/>
          </a:xfrm>
          <a:prstGeom prst="rect">
            <a:avLst/>
          </a:prstGeom>
        </p:spPr>
        <p:txBody>
          <a:bodyPr spcFirstLastPara="1" wrap="square" lIns="91425" tIns="91425" rIns="91425" bIns="91425" anchor="t" anchorCtr="0">
            <a:normAutofit/>
          </a:bodyPr>
          <a:lstStyle/>
          <a:p>
            <a:pPr marL="285750" indent="-285750">
              <a:lnSpc>
                <a:spcPct val="114999"/>
              </a:lnSpc>
            </a:pPr>
            <a:r>
              <a:rPr lang="en-US">
                <a:solidFill>
                  <a:srgbClr val="CACACA"/>
                </a:solidFill>
                <a:latin typeface="Arial"/>
                <a:cs typeface="Arial"/>
              </a:rPr>
              <a:t>Memorial Day Parade</a:t>
            </a:r>
          </a:p>
          <a:p>
            <a:pPr lvl="1">
              <a:lnSpc>
                <a:spcPct val="114999"/>
              </a:lnSpc>
            </a:pPr>
            <a:r>
              <a:rPr lang="en-US">
                <a:solidFill>
                  <a:srgbClr val="CACACA"/>
                </a:solidFill>
                <a:latin typeface="Arial"/>
                <a:cs typeface="Arial"/>
              </a:rPr>
              <a:t>Provide camera support for assembly point at church and high school to parade director</a:t>
            </a:r>
          </a:p>
          <a:p>
            <a:pPr lvl="1">
              <a:lnSpc>
                <a:spcPct val="114999"/>
              </a:lnSpc>
            </a:pPr>
            <a:r>
              <a:rPr lang="en-US">
                <a:solidFill>
                  <a:srgbClr val="CACACA"/>
                </a:solidFill>
                <a:latin typeface="Arial"/>
                <a:cs typeface="Arial"/>
              </a:rPr>
              <a:t>Potential VoIP communication between parade director and assembly point</a:t>
            </a:r>
          </a:p>
          <a:p>
            <a:pPr indent="-285750">
              <a:lnSpc>
                <a:spcPct val="114999"/>
              </a:lnSpc>
            </a:pPr>
            <a:r>
              <a:rPr lang="en-US">
                <a:solidFill>
                  <a:srgbClr val="CACACA"/>
                </a:solidFill>
                <a:latin typeface="Arial"/>
                <a:cs typeface="Arial"/>
              </a:rPr>
              <a:t>GA Death Race / GA Jewel</a:t>
            </a:r>
          </a:p>
          <a:p>
            <a:pPr lvl="1">
              <a:lnSpc>
                <a:spcPct val="114999"/>
              </a:lnSpc>
            </a:pPr>
            <a:r>
              <a:rPr lang="en-US">
                <a:solidFill>
                  <a:srgbClr val="CACACA"/>
                </a:solidFill>
                <a:latin typeface="Arial"/>
                <a:cs typeface="Arial"/>
              </a:rPr>
              <a:t>Both are ultramarathons in N GA Mountains</a:t>
            </a:r>
          </a:p>
          <a:p>
            <a:pPr lvl="1">
              <a:lnSpc>
                <a:spcPct val="114999"/>
              </a:lnSpc>
            </a:pPr>
            <a:r>
              <a:rPr lang="en-US">
                <a:solidFill>
                  <a:srgbClr val="CACACA"/>
                </a:solidFill>
                <a:latin typeface="Arial"/>
                <a:cs typeface="Arial"/>
              </a:rPr>
              <a:t>Provide camera support to ensure runner check-ins aren't missed</a:t>
            </a:r>
          </a:p>
          <a:p>
            <a:pPr lvl="1">
              <a:lnSpc>
                <a:spcPct val="114999"/>
              </a:lnSpc>
            </a:pPr>
            <a:r>
              <a:rPr lang="en-US">
                <a:solidFill>
                  <a:srgbClr val="CACACA"/>
                </a:solidFill>
                <a:latin typeface="Arial"/>
                <a:cs typeface="Arial"/>
              </a:rPr>
              <a:t>Provide race status / communication to aid stations to allow them to self-serve</a:t>
            </a:r>
          </a:p>
          <a:p>
            <a:pPr lvl="1">
              <a:lnSpc>
                <a:spcPct val="114999"/>
              </a:lnSpc>
            </a:pPr>
            <a:r>
              <a:rPr lang="en-US">
                <a:solidFill>
                  <a:srgbClr val="CACACA"/>
                </a:solidFill>
                <a:latin typeface="Arial"/>
                <a:cs typeface="Arial"/>
              </a:rPr>
              <a:t>Balance workload among operators</a:t>
            </a:r>
          </a:p>
          <a:p>
            <a:pPr marL="285750" indent="-285750">
              <a:lnSpc>
                <a:spcPct val="114999"/>
              </a:lnSpc>
            </a:pPr>
            <a:endParaRPr lang="en-US">
              <a:solidFill>
                <a:srgbClr val="CACACA"/>
              </a:solidFill>
              <a:latin typeface="Arial"/>
              <a:cs typeface="Arial"/>
            </a:endParaRPr>
          </a:p>
          <a:p>
            <a:pPr marL="114300" lvl="0" indent="0" algn="l">
              <a:lnSpc>
                <a:spcPct val="114999"/>
              </a:lnSpc>
              <a:spcBef>
                <a:spcPts val="0"/>
              </a:spcBef>
              <a:spcAft>
                <a:spcPts val="0"/>
              </a:spcAft>
              <a:buSzPts val="1800"/>
              <a:buNone/>
            </a:pPr>
            <a:endParaRPr lang="en" u="sng">
              <a:solidFill>
                <a:schemeClr val="hlink"/>
              </a:solidFill>
            </a:endParaRPr>
          </a:p>
        </p:txBody>
      </p:sp>
    </p:spTree>
    <p:extLst>
      <p:ext uri="{BB962C8B-B14F-4D97-AF65-F5344CB8AC3E}">
        <p14:creationId xmlns:p14="http://schemas.microsoft.com/office/powerpoint/2010/main" val="228805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BF6C-1A5B-2E90-C6AA-AE50EB2D2C10}"/>
              </a:ext>
            </a:extLst>
          </p:cNvPr>
          <p:cNvSpPr>
            <a:spLocks noGrp="1"/>
          </p:cNvSpPr>
          <p:nvPr>
            <p:ph type="title"/>
          </p:nvPr>
        </p:nvSpPr>
        <p:spPr/>
        <p:txBody>
          <a:bodyPr>
            <a:normAutofit fontScale="90000"/>
          </a:bodyPr>
          <a:lstStyle/>
          <a:p>
            <a:r>
              <a:rPr lang="en-US"/>
              <a:t>How do we benefit:?</a:t>
            </a:r>
          </a:p>
        </p:txBody>
      </p:sp>
      <p:sp>
        <p:nvSpPr>
          <p:cNvPr id="3" name="Text Placeholder 2">
            <a:extLst>
              <a:ext uri="{FF2B5EF4-FFF2-40B4-BE49-F238E27FC236}">
                <a16:creationId xmlns:a16="http://schemas.microsoft.com/office/drawing/2014/main" id="{80D2CB6B-4DD0-010D-2DEF-1C285283484E}"/>
              </a:ext>
            </a:extLst>
          </p:cNvPr>
          <p:cNvSpPr>
            <a:spLocks noGrp="1"/>
          </p:cNvSpPr>
          <p:nvPr>
            <p:ph type="body" idx="1"/>
          </p:nvPr>
        </p:nvSpPr>
        <p:spPr/>
        <p:txBody>
          <a:bodyPr/>
          <a:lstStyle/>
          <a:p>
            <a:r>
              <a:rPr lang="en-US"/>
              <a:t>Tools in the toolbox.</a:t>
            </a:r>
          </a:p>
          <a:p>
            <a:r>
              <a:rPr lang="en-US"/>
              <a:t>Our own communications system for pleasure and for grid down.</a:t>
            </a:r>
          </a:p>
          <a:p>
            <a:endParaRPr lang="en-US"/>
          </a:p>
          <a:p>
            <a:r>
              <a:rPr lang="en-US"/>
              <a:t>We serve our served agencies and thereby have access to a feature packed system.</a:t>
            </a:r>
          </a:p>
          <a:p>
            <a:endParaRPr lang="en-US"/>
          </a:p>
          <a:p>
            <a:r>
              <a:rPr lang="en-US"/>
              <a:t>We can connect by tunneling to the rest of Georgia, the Southeast, and the USA.</a:t>
            </a:r>
          </a:p>
        </p:txBody>
      </p:sp>
    </p:spTree>
    <p:extLst>
      <p:ext uri="{BB962C8B-B14F-4D97-AF65-F5344CB8AC3E}">
        <p14:creationId xmlns:p14="http://schemas.microsoft.com/office/powerpoint/2010/main" val="230784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AREDN?</a:t>
            </a:r>
            <a:endParaRPr/>
          </a:p>
        </p:txBody>
      </p:sp>
      <p:sp>
        <p:nvSpPr>
          <p:cNvPr id="66" name="Google Shape;66;p14"/>
          <p:cNvSpPr txBox="1">
            <a:spLocks noGrp="1"/>
          </p:cNvSpPr>
          <p:nvPr>
            <p:ph type="body" idx="1"/>
          </p:nvPr>
        </p:nvSpPr>
        <p:spPr>
          <a:xfrm>
            <a:off x="311700" y="1152475"/>
            <a:ext cx="399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AREDN is the </a:t>
            </a:r>
            <a:r>
              <a:rPr lang="en" b="1"/>
              <a:t>Amateur Radio Emergency Data Network</a:t>
            </a:r>
            <a:r>
              <a:rPr lang="en"/>
              <a:t>. It is made up of nodes that form a self healing mesh. This creates a stable working computer network much like the internet, but does not rely on existing infrastructure and repairs itself if some nodes in the system drop out.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67" name="Google Shape;67;p14"/>
          <p:cNvPicPr preferRelativeResize="0"/>
          <p:nvPr/>
        </p:nvPicPr>
        <p:blipFill>
          <a:blip r:embed="rId3">
            <a:alphaModFix/>
          </a:blip>
          <a:stretch>
            <a:fillRect/>
          </a:stretch>
        </p:blipFill>
        <p:spPr>
          <a:xfrm>
            <a:off x="4718295" y="863550"/>
            <a:ext cx="4114006" cy="3416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A7C1-49B7-672D-4CB1-DA35833F5B13}"/>
              </a:ext>
            </a:extLst>
          </p:cNvPr>
          <p:cNvSpPr>
            <a:spLocks noGrp="1"/>
          </p:cNvSpPr>
          <p:nvPr>
            <p:ph type="title"/>
          </p:nvPr>
        </p:nvSpPr>
        <p:spPr/>
        <p:txBody>
          <a:bodyPr>
            <a:normAutofit fontScale="90000"/>
          </a:bodyPr>
          <a:lstStyle/>
          <a:p>
            <a:r>
              <a:rPr lang="en-US"/>
              <a:t>Where do we start?</a:t>
            </a:r>
          </a:p>
        </p:txBody>
      </p:sp>
      <p:sp>
        <p:nvSpPr>
          <p:cNvPr id="3" name="Text Placeholder 2">
            <a:extLst>
              <a:ext uri="{FF2B5EF4-FFF2-40B4-BE49-F238E27FC236}">
                <a16:creationId xmlns:a16="http://schemas.microsoft.com/office/drawing/2014/main" id="{F16DBC60-F154-33CE-9BA1-D42B41390956}"/>
              </a:ext>
            </a:extLst>
          </p:cNvPr>
          <p:cNvSpPr>
            <a:spLocks noGrp="1"/>
          </p:cNvSpPr>
          <p:nvPr>
            <p:ph type="body" idx="1"/>
          </p:nvPr>
        </p:nvSpPr>
        <p:spPr/>
        <p:txBody>
          <a:bodyPr/>
          <a:lstStyle/>
          <a:p>
            <a:r>
              <a:rPr lang="en-US" dirty="0"/>
              <a:t>Learn to flash a router. Example, </a:t>
            </a:r>
            <a:r>
              <a:rPr lang="en-US" dirty="0" err="1"/>
              <a:t>MikroTik</a:t>
            </a:r>
            <a:r>
              <a:rPr lang="en-US" dirty="0"/>
              <a:t> or </a:t>
            </a:r>
            <a:r>
              <a:rPr lang="en-US" dirty="0" err="1"/>
              <a:t>Gl-inet</a:t>
            </a:r>
            <a:r>
              <a:rPr lang="en-US" dirty="0"/>
              <a:t>.</a:t>
            </a:r>
          </a:p>
          <a:p>
            <a:pPr marL="114300" indent="0">
              <a:buNone/>
            </a:pPr>
            <a:endParaRPr lang="en-US"/>
          </a:p>
          <a:p>
            <a:r>
              <a:rPr lang="en-US" dirty="0"/>
              <a:t>Build a go-kit.</a:t>
            </a:r>
          </a:p>
          <a:p>
            <a:endParaRPr lang="en-US"/>
          </a:p>
          <a:p>
            <a:r>
              <a:rPr lang="en-US" dirty="0"/>
              <a:t>Build a network.</a:t>
            </a:r>
          </a:p>
          <a:p>
            <a:endParaRPr lang="en-US"/>
          </a:p>
          <a:p>
            <a:r>
              <a:rPr lang="en-US" dirty="0"/>
              <a:t>Practice independent deployment.</a:t>
            </a:r>
          </a:p>
          <a:p>
            <a:endParaRPr lang="en-US"/>
          </a:p>
          <a:p>
            <a:r>
              <a:rPr lang="en-US" dirty="0"/>
              <a:t>Add mail, chat, phones, server, IP cameras etc.</a:t>
            </a:r>
          </a:p>
        </p:txBody>
      </p:sp>
    </p:spTree>
    <p:extLst>
      <p:ext uri="{BB962C8B-B14F-4D97-AF65-F5344CB8AC3E}">
        <p14:creationId xmlns:p14="http://schemas.microsoft.com/office/powerpoint/2010/main" val="863125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Getting Started</a:t>
            </a:r>
            <a:endParaRPr/>
          </a:p>
        </p:txBody>
      </p:sp>
      <p:sp>
        <p:nvSpPr>
          <p:cNvPr id="112" name="Google Shape;112;p20"/>
          <p:cNvSpPr txBox="1">
            <a:spLocks noGrp="1"/>
          </p:cNvSpPr>
          <p:nvPr>
            <p:ph type="body" idx="1"/>
          </p:nvPr>
        </p:nvSpPr>
        <p:spPr>
          <a:xfrm>
            <a:off x="311700" y="1152475"/>
            <a:ext cx="8518200" cy="3609900"/>
          </a:xfrm>
          <a:prstGeom prst="rect">
            <a:avLst/>
          </a:prstGeom>
        </p:spPr>
        <p:txBody>
          <a:bodyPr spcFirstLastPara="1" wrap="square" lIns="91425" tIns="91425" rIns="91425" bIns="91425" anchor="t" anchorCtr="0">
            <a:normAutofit/>
          </a:bodyPr>
          <a:lstStyle/>
          <a:p>
            <a:pPr lvl="0" algn="l" rtl="0">
              <a:spcBef>
                <a:spcPts val="0"/>
              </a:spcBef>
              <a:spcAft>
                <a:spcPts val="0"/>
              </a:spcAft>
              <a:buSzPts val="1800"/>
            </a:pPr>
            <a:r>
              <a:rPr lang="en" u="sng" dirty="0">
                <a:solidFill>
                  <a:schemeClr val="hlink"/>
                </a:solidFill>
                <a:hlinkClick r:id="rId3"/>
              </a:rPr>
              <a:t>http://www.arednmesh.org</a:t>
            </a:r>
            <a:r>
              <a:rPr lang="en"/>
              <a:t> is the go-to site for AREDN</a:t>
            </a:r>
            <a:endParaRPr lang="en-US"/>
          </a:p>
          <a:p>
            <a:pPr lvl="1"/>
            <a:r>
              <a:rPr lang="en"/>
              <a:t>Supported Devices: </a:t>
            </a:r>
            <a:r>
              <a:rPr lang="en" u="sng" dirty="0">
                <a:solidFill>
                  <a:schemeClr val="hlink"/>
                </a:solidFill>
                <a:hlinkClick r:id="rId4"/>
              </a:rPr>
              <a:t>http://downloads.arednmesh.org/firmware/html/SUPPORTED_DEVICES.md</a:t>
            </a:r>
            <a:r>
              <a:rPr lang="en" dirty="0"/>
              <a:t> </a:t>
            </a:r>
            <a:endParaRPr/>
          </a:p>
          <a:p>
            <a:pPr lvl="1"/>
            <a:r>
              <a:rPr lang="en"/>
              <a:t>Current Software: </a:t>
            </a:r>
            <a:r>
              <a:rPr lang="en" u="sng" dirty="0">
                <a:solidFill>
                  <a:schemeClr val="hlink"/>
                </a:solidFill>
                <a:hlinkClick r:id="rId5"/>
              </a:rPr>
              <a:t>https://www.arednmesh.org/content/current-software</a:t>
            </a:r>
            <a:r>
              <a:rPr lang="en" dirty="0"/>
              <a:t> </a:t>
            </a:r>
            <a:endParaRPr/>
          </a:p>
          <a:p>
            <a:pPr lvl="0" algn="l" rtl="0">
              <a:spcBef>
                <a:spcPts val="0"/>
              </a:spcBef>
              <a:spcAft>
                <a:spcPts val="0"/>
              </a:spcAft>
              <a:buSzPts val="1800"/>
            </a:pPr>
            <a:r>
              <a:rPr lang="en"/>
              <a:t>YouTube videos</a:t>
            </a:r>
            <a:endParaRPr/>
          </a:p>
          <a:p>
            <a:pPr lvl="1" algn="l" rtl="0">
              <a:spcBef>
                <a:spcPts val="0"/>
              </a:spcBef>
              <a:spcAft>
                <a:spcPts val="0"/>
              </a:spcAft>
              <a:buSzPts val="1400"/>
            </a:pPr>
            <a:r>
              <a:rPr lang="en"/>
              <a:t>Overview - </a:t>
            </a:r>
            <a:r>
              <a:rPr lang="en" u="sng" dirty="0">
                <a:solidFill>
                  <a:schemeClr val="hlink"/>
                </a:solidFill>
                <a:hlinkClick r:id="rId6"/>
              </a:rPr>
              <a:t>https://www.youtube.com/watch?v=zXEV18FuruM</a:t>
            </a:r>
            <a:endParaRPr>
              <a:solidFill>
                <a:schemeClr val="hlink"/>
              </a:solidFill>
              <a:hlinkClick r:id="rId6"/>
            </a:endParaRPr>
          </a:p>
          <a:p>
            <a:pPr lvl="1" algn="l" rtl="0">
              <a:spcBef>
                <a:spcPts val="0"/>
              </a:spcBef>
              <a:spcAft>
                <a:spcPts val="0"/>
              </a:spcAft>
              <a:buSzPts val="1400"/>
            </a:pPr>
            <a:r>
              <a:rPr lang="en"/>
              <a:t>Flashing </a:t>
            </a:r>
            <a:r>
              <a:rPr lang="en" err="1"/>
              <a:t>Mikrotik</a:t>
            </a:r>
            <a:r>
              <a:rPr lang="en"/>
              <a:t> Nodes - </a:t>
            </a:r>
            <a:r>
              <a:rPr lang="en" u="sng" dirty="0">
                <a:solidFill>
                  <a:schemeClr val="hlink"/>
                </a:solidFill>
                <a:hlinkClick r:id="rId7"/>
              </a:rPr>
              <a:t>https://www.youtube.com/watch?v=B3LEAAsIWEA</a:t>
            </a:r>
            <a:endParaRPr>
              <a:solidFill>
                <a:schemeClr val="hlink"/>
              </a:solidFill>
              <a:hlinkClick r:id="rId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BCD0B2-B429-AF1B-8CFC-F601A0608D22}"/>
              </a:ext>
            </a:extLst>
          </p:cNvPr>
          <p:cNvSpPr txBox="1"/>
          <p:nvPr/>
        </p:nvSpPr>
        <p:spPr>
          <a:xfrm>
            <a:off x="872289" y="673768"/>
            <a:ext cx="7399422" cy="3539430"/>
          </a:xfrm>
          <a:prstGeom prst="rect">
            <a:avLst/>
          </a:prstGeom>
          <a:noFill/>
        </p:spPr>
        <p:txBody>
          <a:bodyPr wrap="square" rtlCol="0">
            <a:spAutoFit/>
          </a:bodyPr>
          <a:lstStyle/>
          <a:p>
            <a:r>
              <a:rPr lang="en-US" sz="2800">
                <a:solidFill>
                  <a:schemeClr val="tx2"/>
                </a:solidFill>
              </a:rPr>
              <a:t>Remember, we would not have repeaters, let alone frequencies to operate on without our commitment to communications in emergencies.  </a:t>
            </a:r>
          </a:p>
          <a:p>
            <a:r>
              <a:rPr lang="en-US" sz="2800">
                <a:solidFill>
                  <a:schemeClr val="tx2"/>
                </a:solidFill>
              </a:rPr>
              <a:t>These served agencies will provide us with the connections. We will in turn be there for our fellow citizens when emergencies happen.</a:t>
            </a:r>
          </a:p>
        </p:txBody>
      </p:sp>
    </p:spTree>
    <p:extLst>
      <p:ext uri="{BB962C8B-B14F-4D97-AF65-F5344CB8AC3E}">
        <p14:creationId xmlns:p14="http://schemas.microsoft.com/office/powerpoint/2010/main" val="150054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3DFD-527B-C597-A568-3584F790B253}"/>
              </a:ext>
            </a:extLst>
          </p:cNvPr>
          <p:cNvSpPr>
            <a:spLocks noGrp="1"/>
          </p:cNvSpPr>
          <p:nvPr>
            <p:ph type="title"/>
          </p:nvPr>
        </p:nvSpPr>
        <p:spPr/>
        <p:txBody>
          <a:bodyPr>
            <a:normAutofit fontScale="90000"/>
          </a:bodyPr>
          <a:lstStyle/>
          <a:p>
            <a:r>
              <a:rPr lang="en-US"/>
              <a:t>How Much Would the AREDN Infrastructure Cost?</a:t>
            </a:r>
          </a:p>
        </p:txBody>
      </p:sp>
      <p:sp>
        <p:nvSpPr>
          <p:cNvPr id="4" name="TextBox 3">
            <a:extLst>
              <a:ext uri="{FF2B5EF4-FFF2-40B4-BE49-F238E27FC236}">
                <a16:creationId xmlns:a16="http://schemas.microsoft.com/office/drawing/2014/main" id="{F27CB386-70A3-24E1-CEF4-3D3C9C689A9F}"/>
              </a:ext>
            </a:extLst>
          </p:cNvPr>
          <p:cNvSpPr txBox="1"/>
          <p:nvPr/>
        </p:nvSpPr>
        <p:spPr>
          <a:xfrm>
            <a:off x="445168" y="1400401"/>
            <a:ext cx="6725653" cy="2939523"/>
          </a:xfrm>
          <a:prstGeom prst="rect">
            <a:avLst/>
          </a:prstGeom>
          <a:noFill/>
        </p:spPr>
        <p:txBody>
          <a:bodyPr wrap="square" lIns="91440" tIns="45720" rIns="91440" bIns="45720" rtlCol="0" anchor="t">
            <a:spAutoFit/>
          </a:bodyPr>
          <a:lstStyle/>
          <a:p>
            <a:pPr marL="457200" indent="-342900">
              <a:lnSpc>
                <a:spcPct val="115000"/>
              </a:lnSpc>
              <a:buClr>
                <a:schemeClr val="accent3"/>
              </a:buClr>
              <a:buSzPts val="1800"/>
              <a:buFont typeface="Average"/>
              <a:buChar char="●"/>
            </a:pPr>
            <a:r>
              <a:rPr lang="en-US" sz="1800" dirty="0">
                <a:solidFill>
                  <a:schemeClr val="accent3"/>
                </a:solidFill>
                <a:latin typeface="Average"/>
                <a:sym typeface="Average"/>
              </a:rPr>
              <a:t>Expect something on the order of $3000-4000 for 5-</a:t>
            </a:r>
            <a:r>
              <a:rPr lang="en-US" sz="1800">
                <a:solidFill>
                  <a:schemeClr val="accent3"/>
                </a:solidFill>
                <a:latin typeface="Average"/>
                <a:sym typeface="Average"/>
              </a:rPr>
              <a:t>6  sites. </a:t>
            </a:r>
            <a:endParaRPr lang="en-US" sz="1800" dirty="0">
              <a:solidFill>
                <a:schemeClr val="accent3"/>
              </a:solidFill>
              <a:latin typeface="Average"/>
              <a:sym typeface="Average"/>
            </a:endParaRPr>
          </a:p>
          <a:p>
            <a:pPr marL="457200" lvl="1" indent="-342900">
              <a:lnSpc>
                <a:spcPct val="114999"/>
              </a:lnSpc>
              <a:buClr>
                <a:schemeClr val="accent3"/>
              </a:buClr>
              <a:buSzPts val="1800"/>
              <a:buFont typeface="Average"/>
              <a:buChar char="●"/>
            </a:pPr>
            <a:r>
              <a:rPr lang="en-US" sz="1800" dirty="0">
                <a:solidFill>
                  <a:schemeClr val="accent3"/>
                </a:solidFill>
                <a:latin typeface="Average"/>
                <a:sym typeface="Average"/>
              </a:rPr>
              <a:t>Adding battery and solar would be a very good idea. This would make the sites fully independent of commercial power.</a:t>
            </a:r>
            <a:endParaRPr lang="en-US" sz="1800" dirty="0">
              <a:solidFill>
                <a:schemeClr val="accent3"/>
              </a:solidFill>
              <a:latin typeface="Average"/>
            </a:endParaRPr>
          </a:p>
          <a:p>
            <a:pPr marL="457200" indent="-342900">
              <a:lnSpc>
                <a:spcPct val="115000"/>
              </a:lnSpc>
              <a:buClr>
                <a:schemeClr val="accent3"/>
              </a:buClr>
              <a:buSzPts val="1800"/>
              <a:buFont typeface="Average"/>
              <a:buChar char="●"/>
            </a:pPr>
            <a:r>
              <a:rPr lang="en-US" sz="1800" dirty="0">
                <a:solidFill>
                  <a:schemeClr val="accent3"/>
                </a:solidFill>
                <a:latin typeface="Average"/>
                <a:sym typeface="Average"/>
              </a:rPr>
              <a:t>We could reasonably make a proposal for grant money from ARDC for this project.</a:t>
            </a:r>
            <a:endParaRPr lang="en-US" sz="1800" dirty="0">
              <a:solidFill>
                <a:schemeClr val="accent3"/>
              </a:solidFill>
              <a:latin typeface="Average"/>
            </a:endParaRPr>
          </a:p>
          <a:p>
            <a:pPr marL="457200" indent="-342900">
              <a:lnSpc>
                <a:spcPct val="115000"/>
              </a:lnSpc>
              <a:buClr>
                <a:schemeClr val="accent3"/>
              </a:buClr>
              <a:buSzPts val="1800"/>
              <a:buFont typeface="Average"/>
              <a:buChar char="●"/>
            </a:pPr>
            <a:r>
              <a:rPr lang="en-US" sz="1800" dirty="0">
                <a:solidFill>
                  <a:schemeClr val="accent3"/>
                </a:solidFill>
                <a:latin typeface="Average"/>
                <a:sym typeface="Average"/>
              </a:rPr>
              <a:t>We would need a solid proposal with buy-in from our served agencies.</a:t>
            </a:r>
            <a:endParaRPr lang="en-US" sz="1800" dirty="0">
              <a:solidFill>
                <a:schemeClr val="accent3"/>
              </a:solidFill>
              <a:latin typeface="Average"/>
            </a:endParaRPr>
          </a:p>
          <a:p>
            <a:pPr marL="457200" indent="-342900">
              <a:lnSpc>
                <a:spcPct val="115000"/>
              </a:lnSpc>
              <a:buClr>
                <a:schemeClr val="accent3"/>
              </a:buClr>
              <a:buSzPts val="1800"/>
              <a:buFont typeface="Average"/>
              <a:buChar char="●"/>
            </a:pPr>
            <a:r>
              <a:rPr lang="en-US" sz="1800" dirty="0">
                <a:solidFill>
                  <a:schemeClr val="accent3"/>
                </a:solidFill>
                <a:latin typeface="Average"/>
                <a:sym typeface="Average"/>
              </a:rPr>
              <a:t>Further development would be ad hoc and incremental involving mostly members own links.</a:t>
            </a:r>
          </a:p>
        </p:txBody>
      </p:sp>
    </p:spTree>
    <p:extLst>
      <p:ext uri="{BB962C8B-B14F-4D97-AF65-F5344CB8AC3E}">
        <p14:creationId xmlns:p14="http://schemas.microsoft.com/office/powerpoint/2010/main" val="10618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7CB386-70A3-24E1-CEF4-3D3C9C689A9F}"/>
              </a:ext>
            </a:extLst>
          </p:cNvPr>
          <p:cNvSpPr txBox="1"/>
          <p:nvPr/>
        </p:nvSpPr>
        <p:spPr>
          <a:xfrm>
            <a:off x="1207168" y="2025241"/>
            <a:ext cx="6725653" cy="1092607"/>
          </a:xfrm>
          <a:prstGeom prst="rect">
            <a:avLst/>
          </a:prstGeom>
          <a:noFill/>
        </p:spPr>
        <p:txBody>
          <a:bodyPr wrap="square" lIns="91440" tIns="45720" rIns="91440" bIns="45720" rtlCol="0" anchor="t">
            <a:spAutoFit/>
          </a:bodyPr>
          <a:lstStyle/>
          <a:p>
            <a:pPr algn="ctr"/>
            <a:r>
              <a:rPr lang="en-US" sz="6500">
                <a:solidFill>
                  <a:schemeClr val="tx1"/>
                </a:solidFill>
              </a:rPr>
              <a:t>DEMO</a:t>
            </a:r>
          </a:p>
        </p:txBody>
      </p:sp>
    </p:spTree>
    <p:extLst>
      <p:ext uri="{BB962C8B-B14F-4D97-AF65-F5344CB8AC3E}">
        <p14:creationId xmlns:p14="http://schemas.microsoft.com/office/powerpoint/2010/main" val="2119933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7CAB2-7A52-D6BB-E4E4-3ABA8C7F273F}"/>
              </a:ext>
            </a:extLst>
          </p:cNvPr>
          <p:cNvSpPr txBox="1"/>
          <p:nvPr/>
        </p:nvSpPr>
        <p:spPr>
          <a:xfrm>
            <a:off x="794084" y="1263316"/>
            <a:ext cx="6833937" cy="2246769"/>
          </a:xfrm>
          <a:prstGeom prst="rect">
            <a:avLst/>
          </a:prstGeom>
          <a:noFill/>
        </p:spPr>
        <p:txBody>
          <a:bodyPr wrap="square" lIns="91440" tIns="45720" rIns="91440" bIns="45720" rtlCol="0" anchor="t">
            <a:spAutoFit/>
          </a:bodyPr>
          <a:lstStyle/>
          <a:p>
            <a:r>
              <a:rPr lang="en-US">
                <a:solidFill>
                  <a:schemeClr val="tx1"/>
                </a:solidFill>
              </a:rPr>
              <a:t>Questions?</a:t>
            </a:r>
          </a:p>
          <a:p>
            <a:endParaRPr lang="en-US">
              <a:solidFill>
                <a:schemeClr val="tx1"/>
              </a:solidFill>
            </a:endParaRPr>
          </a:p>
          <a:p>
            <a:endParaRPr lang="en-US">
              <a:solidFill>
                <a:schemeClr val="tx1"/>
              </a:solidFill>
            </a:endParaRPr>
          </a:p>
          <a:p>
            <a:r>
              <a:rPr lang="en-US">
                <a:solidFill>
                  <a:schemeClr val="tx1"/>
                </a:solidFill>
              </a:rPr>
              <a:t>Kevin Igarashi-Ball, W4KIB</a:t>
            </a:r>
          </a:p>
          <a:p>
            <a:r>
              <a:rPr lang="en-US">
                <a:solidFill>
                  <a:schemeClr val="tx1"/>
                </a:solidFill>
              </a:rPr>
              <a:t>kevin@w4kib.com</a:t>
            </a:r>
          </a:p>
          <a:p>
            <a:endParaRPr lang="en-US">
              <a:solidFill>
                <a:schemeClr val="tx1"/>
              </a:solidFill>
            </a:endParaRPr>
          </a:p>
          <a:p>
            <a:r>
              <a:rPr lang="en-US">
                <a:solidFill>
                  <a:schemeClr val="tx1"/>
                </a:solidFill>
              </a:rPr>
              <a:t>Larry Whited, AB4NX </a:t>
            </a:r>
          </a:p>
          <a:p>
            <a:r>
              <a:rPr lang="en-US">
                <a:solidFill>
                  <a:schemeClr val="tx1"/>
                </a:solidFill>
              </a:rPr>
              <a:t>Technical Specialist, Georgia Section</a:t>
            </a:r>
          </a:p>
          <a:p>
            <a:r>
              <a:rPr lang="en-US">
                <a:solidFill>
                  <a:schemeClr val="tx1"/>
                </a:solidFill>
              </a:rPr>
              <a:t>404-277-4864</a:t>
            </a:r>
          </a:p>
          <a:p>
            <a:r>
              <a:rPr lang="en-US">
                <a:solidFill>
                  <a:schemeClr val="tx1"/>
                </a:solidFill>
              </a:rPr>
              <a:t>lwhited1@msn.com</a:t>
            </a:r>
          </a:p>
        </p:txBody>
      </p:sp>
    </p:spTree>
    <p:extLst>
      <p:ext uri="{BB962C8B-B14F-4D97-AF65-F5344CB8AC3E}">
        <p14:creationId xmlns:p14="http://schemas.microsoft.com/office/powerpoint/2010/main" val="228756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Digital Communications</a:t>
            </a:r>
            <a:endParaRPr/>
          </a:p>
        </p:txBody>
      </p:sp>
      <p:sp>
        <p:nvSpPr>
          <p:cNvPr id="73" name="Google Shape;73;p15"/>
          <p:cNvSpPr txBox="1">
            <a:spLocks noGrp="1"/>
          </p:cNvSpPr>
          <p:nvPr>
            <p:ph type="body" idx="1"/>
          </p:nvPr>
        </p:nvSpPr>
        <p:spPr>
          <a:xfrm>
            <a:off x="311700" y="1152475"/>
            <a:ext cx="399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Served agency communications are increasing more data intensive pushing more communications toward digital modes over voice.</a:t>
            </a:r>
            <a:endParaRPr/>
          </a:p>
          <a:p>
            <a:pPr marL="0" lvl="0" indent="0" algn="l" rtl="0">
              <a:spcBef>
                <a:spcPts val="1200"/>
              </a:spcBef>
              <a:spcAft>
                <a:spcPts val="0"/>
              </a:spcAft>
              <a:buClr>
                <a:schemeClr val="dk2"/>
              </a:buClr>
              <a:buSzPts val="1100"/>
              <a:buFont typeface="Arial"/>
              <a:buNone/>
            </a:pPr>
            <a:endParaRPr/>
          </a:p>
          <a:p>
            <a:pPr marL="0" lvl="0" indent="0" algn="l" rtl="0">
              <a:spcBef>
                <a:spcPts val="1200"/>
              </a:spcBef>
              <a:spcAft>
                <a:spcPts val="0"/>
              </a:spcAft>
              <a:buClr>
                <a:schemeClr val="dk2"/>
              </a:buClr>
              <a:buSzPts val="1100"/>
              <a:buFont typeface="Arial"/>
              <a:buNone/>
            </a:pPr>
            <a:r>
              <a:rPr lang="en"/>
              <a:t>Packet - up to 1.2 kbits/second</a:t>
            </a:r>
            <a:endParaRPr/>
          </a:p>
          <a:p>
            <a:pPr marL="0" lvl="0" indent="0" algn="l" rtl="0">
              <a:spcBef>
                <a:spcPts val="1200"/>
              </a:spcBef>
              <a:spcAft>
                <a:spcPts val="0"/>
              </a:spcAft>
              <a:buClr>
                <a:schemeClr val="dk2"/>
              </a:buClr>
              <a:buSzPts val="1100"/>
              <a:buFont typeface="Arial"/>
              <a:buNone/>
            </a:pPr>
            <a:r>
              <a:rPr lang="en"/>
              <a:t>VaraFM - up to 25 kbits/second</a:t>
            </a:r>
            <a:endParaRPr/>
          </a:p>
          <a:p>
            <a:pPr marL="0" lvl="0" indent="0" algn="l" rtl="0">
              <a:spcBef>
                <a:spcPts val="1200"/>
              </a:spcBef>
              <a:spcAft>
                <a:spcPts val="0"/>
              </a:spcAft>
              <a:buClr>
                <a:schemeClr val="dk2"/>
              </a:buClr>
              <a:buSzPts val="1100"/>
              <a:buFont typeface="Arial"/>
              <a:buNone/>
            </a:pPr>
            <a:r>
              <a:rPr lang="en"/>
              <a:t>AREDN - up to 1000 </a:t>
            </a:r>
            <a:r>
              <a:rPr lang="en" err="1"/>
              <a:t>Mbits</a:t>
            </a:r>
            <a:r>
              <a:rPr lang="en"/>
              <a:t>/second</a:t>
            </a:r>
            <a:endParaRPr/>
          </a:p>
          <a:p>
            <a:pPr marL="0" lvl="0" indent="0" algn="l" rtl="0">
              <a:spcBef>
                <a:spcPts val="1200"/>
              </a:spcBef>
              <a:spcAft>
                <a:spcPts val="1200"/>
              </a:spcAft>
              <a:buNone/>
            </a:pPr>
            <a:endParaRPr/>
          </a:p>
        </p:txBody>
      </p:sp>
      <p:pic>
        <p:nvPicPr>
          <p:cNvPr id="74" name="Google Shape;74;p15"/>
          <p:cNvPicPr preferRelativeResize="0"/>
          <p:nvPr/>
        </p:nvPicPr>
        <p:blipFill>
          <a:blip r:embed="rId3">
            <a:alphaModFix/>
          </a:blip>
          <a:stretch>
            <a:fillRect/>
          </a:stretch>
        </p:blipFill>
        <p:spPr>
          <a:xfrm>
            <a:off x="4386775" y="1717676"/>
            <a:ext cx="4572001" cy="2286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p:nvPr/>
        </p:nvSpPr>
        <p:spPr>
          <a:xfrm>
            <a:off x="-617850" y="1750550"/>
            <a:ext cx="10683600" cy="2934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Tools served agencies use daily</a:t>
            </a:r>
            <a:endParaRPr/>
          </a:p>
        </p:txBody>
      </p:sp>
      <p:pic>
        <p:nvPicPr>
          <p:cNvPr id="81" name="Google Shape;81;p16"/>
          <p:cNvPicPr preferRelativeResize="0"/>
          <p:nvPr/>
        </p:nvPicPr>
        <p:blipFill rotWithShape="1">
          <a:blip r:embed="rId3">
            <a:alphaModFix/>
          </a:blip>
          <a:srcRect l="29326" t="26002" r="19177" b="26538"/>
          <a:stretch/>
        </p:blipFill>
        <p:spPr>
          <a:xfrm>
            <a:off x="335187" y="1973588"/>
            <a:ext cx="2648725" cy="2441075"/>
          </a:xfrm>
          <a:prstGeom prst="rect">
            <a:avLst/>
          </a:prstGeom>
          <a:noFill/>
          <a:ln>
            <a:noFill/>
          </a:ln>
        </p:spPr>
      </p:pic>
      <p:pic>
        <p:nvPicPr>
          <p:cNvPr id="82" name="Google Shape;82;p16"/>
          <p:cNvPicPr preferRelativeResize="0"/>
          <p:nvPr/>
        </p:nvPicPr>
        <p:blipFill rotWithShape="1">
          <a:blip r:embed="rId4">
            <a:alphaModFix/>
          </a:blip>
          <a:srcRect l="15692" t="7249" r="12975" b="5929"/>
          <a:stretch/>
        </p:blipFill>
        <p:spPr>
          <a:xfrm>
            <a:off x="3425325" y="2224473"/>
            <a:ext cx="2831849" cy="1939339"/>
          </a:xfrm>
          <a:prstGeom prst="rect">
            <a:avLst/>
          </a:prstGeom>
          <a:noFill/>
          <a:ln>
            <a:noFill/>
          </a:ln>
        </p:spPr>
      </p:pic>
      <p:pic>
        <p:nvPicPr>
          <p:cNvPr id="83" name="Google Shape;83;p16"/>
          <p:cNvPicPr preferRelativeResize="0"/>
          <p:nvPr/>
        </p:nvPicPr>
        <p:blipFill>
          <a:blip r:embed="rId5">
            <a:alphaModFix/>
          </a:blip>
          <a:stretch>
            <a:fillRect/>
          </a:stretch>
        </p:blipFill>
        <p:spPr>
          <a:xfrm>
            <a:off x="6537800" y="2019688"/>
            <a:ext cx="2348899" cy="2348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Where AREDN fits in?</a:t>
            </a:r>
            <a:endParaRPr/>
          </a:p>
        </p:txBody>
      </p:sp>
      <p:sp>
        <p:nvSpPr>
          <p:cNvPr id="89" name="Google Shape;89;p17"/>
          <p:cNvSpPr txBox="1">
            <a:spLocks noGrp="1"/>
          </p:cNvSpPr>
          <p:nvPr>
            <p:ph type="body" idx="1"/>
          </p:nvPr>
        </p:nvSpPr>
        <p:spPr>
          <a:xfrm>
            <a:off x="311700" y="1152475"/>
            <a:ext cx="8518200" cy="3609900"/>
          </a:xfrm>
          <a:prstGeom prst="rect">
            <a:avLst/>
          </a:prstGeom>
        </p:spPr>
        <p:txBody>
          <a:bodyPr spcFirstLastPara="1" wrap="square" lIns="91425" tIns="91425" rIns="91425" bIns="91425" anchor="t" anchorCtr="0">
            <a:normAutofit/>
          </a:bodyPr>
          <a:lstStyle/>
          <a:p>
            <a:pPr lvl="0" algn="l" rtl="0">
              <a:spcBef>
                <a:spcPts val="0"/>
              </a:spcBef>
              <a:spcAft>
                <a:spcPts val="0"/>
              </a:spcAft>
              <a:buSzPts val="1800"/>
            </a:pPr>
            <a:r>
              <a:rPr lang="en"/>
              <a:t>First, it is just another tool in the tool box.</a:t>
            </a:r>
            <a:endParaRPr lang="en-US"/>
          </a:p>
          <a:p>
            <a:pPr lvl="0" algn="l" rtl="0">
              <a:spcBef>
                <a:spcPts val="0"/>
              </a:spcBef>
              <a:spcAft>
                <a:spcPts val="0"/>
              </a:spcAft>
              <a:buSzPts val="1800"/>
            </a:pPr>
            <a:r>
              <a:rPr lang="en"/>
              <a:t>It provides capacity similar to what served agencies are using daily. </a:t>
            </a:r>
            <a:endParaRPr/>
          </a:p>
          <a:p>
            <a:pPr lvl="0" algn="l" rtl="0">
              <a:spcBef>
                <a:spcPts val="0"/>
              </a:spcBef>
              <a:spcAft>
                <a:spcPts val="0"/>
              </a:spcAft>
              <a:buSzPts val="1800"/>
            </a:pPr>
            <a:r>
              <a:rPr lang="en"/>
              <a:t>Today’s ham radio experience is often quite hybrid using the internet where available as part of its infrastructure. AREDN can be Internet independent or be tunneled through the internet bringing the assets of the entire AREDN network to each user.  All assets in a mesh network are available to all stations.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p:nvPr/>
        </p:nvSpPr>
        <p:spPr>
          <a:xfrm>
            <a:off x="-617850" y="1750550"/>
            <a:ext cx="10683600" cy="2934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95" name="Google Shape;9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equipment is used?</a:t>
            </a:r>
            <a:endParaRPr/>
          </a:p>
        </p:txBody>
      </p:sp>
      <p:pic>
        <p:nvPicPr>
          <p:cNvPr id="96" name="Google Shape;96;p18"/>
          <p:cNvPicPr preferRelativeResize="0"/>
          <p:nvPr/>
        </p:nvPicPr>
        <p:blipFill>
          <a:blip r:embed="rId3">
            <a:alphaModFix/>
          </a:blip>
          <a:stretch>
            <a:fillRect/>
          </a:stretch>
        </p:blipFill>
        <p:spPr>
          <a:xfrm>
            <a:off x="311700" y="2217077"/>
            <a:ext cx="1251627" cy="2001551"/>
          </a:xfrm>
          <a:prstGeom prst="rect">
            <a:avLst/>
          </a:prstGeom>
          <a:noFill/>
          <a:ln>
            <a:noFill/>
          </a:ln>
        </p:spPr>
      </p:pic>
      <p:pic>
        <p:nvPicPr>
          <p:cNvPr id="97" name="Google Shape;97;p18"/>
          <p:cNvPicPr preferRelativeResize="0"/>
          <p:nvPr/>
        </p:nvPicPr>
        <p:blipFill>
          <a:blip r:embed="rId4">
            <a:alphaModFix/>
          </a:blip>
          <a:stretch>
            <a:fillRect/>
          </a:stretch>
        </p:blipFill>
        <p:spPr>
          <a:xfrm>
            <a:off x="1937738" y="2124850"/>
            <a:ext cx="2228449" cy="2185998"/>
          </a:xfrm>
          <a:prstGeom prst="rect">
            <a:avLst/>
          </a:prstGeom>
          <a:noFill/>
          <a:ln>
            <a:noFill/>
          </a:ln>
        </p:spPr>
      </p:pic>
      <p:pic>
        <p:nvPicPr>
          <p:cNvPr id="98" name="Google Shape;98;p18"/>
          <p:cNvPicPr preferRelativeResize="0"/>
          <p:nvPr/>
        </p:nvPicPr>
        <p:blipFill>
          <a:blip r:embed="rId5">
            <a:alphaModFix/>
          </a:blip>
          <a:stretch>
            <a:fillRect/>
          </a:stretch>
        </p:blipFill>
        <p:spPr>
          <a:xfrm>
            <a:off x="6797975" y="2124861"/>
            <a:ext cx="2185975" cy="2185975"/>
          </a:xfrm>
          <a:prstGeom prst="rect">
            <a:avLst/>
          </a:prstGeom>
          <a:noFill/>
          <a:ln>
            <a:noFill/>
          </a:ln>
        </p:spPr>
      </p:pic>
      <p:pic>
        <p:nvPicPr>
          <p:cNvPr id="99" name="Google Shape;99;p18"/>
          <p:cNvPicPr preferRelativeResize="0"/>
          <p:nvPr/>
        </p:nvPicPr>
        <p:blipFill>
          <a:blip r:embed="rId6">
            <a:alphaModFix/>
          </a:blip>
          <a:stretch>
            <a:fillRect/>
          </a:stretch>
        </p:blipFill>
        <p:spPr>
          <a:xfrm>
            <a:off x="4378882" y="1956662"/>
            <a:ext cx="2065831" cy="218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Equipment Considerations</a:t>
            </a:r>
            <a:endParaRPr/>
          </a:p>
        </p:txBody>
      </p:sp>
      <p:sp>
        <p:nvSpPr>
          <p:cNvPr id="105" name="Google Shape;105;p19"/>
          <p:cNvSpPr txBox="1">
            <a:spLocks noGrp="1"/>
          </p:cNvSpPr>
          <p:nvPr>
            <p:ph type="body" idx="1"/>
          </p:nvPr>
        </p:nvSpPr>
        <p:spPr>
          <a:xfrm>
            <a:off x="311700" y="1152475"/>
            <a:ext cx="6086100" cy="3609900"/>
          </a:xfrm>
          <a:prstGeom prst="rect">
            <a:avLst/>
          </a:prstGeom>
        </p:spPr>
        <p:txBody>
          <a:bodyPr spcFirstLastPara="1" wrap="square" lIns="91425" tIns="91425" rIns="91425" bIns="91425" anchor="t" anchorCtr="0">
            <a:normAutofit lnSpcReduction="10000"/>
          </a:bodyPr>
          <a:lstStyle/>
          <a:p>
            <a:pPr lvl="0" algn="l" rtl="0">
              <a:spcBef>
                <a:spcPts val="0"/>
              </a:spcBef>
              <a:spcAft>
                <a:spcPts val="0"/>
              </a:spcAft>
              <a:buSzPts val="1800"/>
            </a:pPr>
            <a:r>
              <a:rPr lang="en"/>
              <a:t>A broad selection of popular devices can be flashed with AREDN firmware for use with a data network</a:t>
            </a:r>
            <a:endParaRPr lang="en-US"/>
          </a:p>
          <a:p>
            <a:pPr lvl="1" algn="l" rtl="0">
              <a:spcBef>
                <a:spcPts val="0"/>
              </a:spcBef>
              <a:spcAft>
                <a:spcPts val="0"/>
              </a:spcAft>
              <a:buSzPts val="1400"/>
            </a:pPr>
            <a:r>
              <a:rPr lang="en" err="1"/>
              <a:t>MikroTik</a:t>
            </a:r>
            <a:endParaRPr err="1"/>
          </a:p>
          <a:p>
            <a:pPr lvl="1" algn="l" rtl="0">
              <a:spcBef>
                <a:spcPts val="0"/>
              </a:spcBef>
              <a:spcAft>
                <a:spcPts val="0"/>
              </a:spcAft>
              <a:buSzPts val="1400"/>
            </a:pPr>
            <a:r>
              <a:rPr lang="en"/>
              <a:t>Ubiquiti</a:t>
            </a:r>
            <a:endParaRPr/>
          </a:p>
          <a:p>
            <a:pPr lvl="1" algn="l" rtl="0">
              <a:spcBef>
                <a:spcPts val="0"/>
              </a:spcBef>
              <a:spcAft>
                <a:spcPts val="0"/>
              </a:spcAft>
              <a:buSzPts val="1400"/>
            </a:pPr>
            <a:r>
              <a:rPr lang="en"/>
              <a:t>TP-Link</a:t>
            </a:r>
            <a:endParaRPr/>
          </a:p>
          <a:p>
            <a:pPr lvl="1" algn="l" rtl="0">
              <a:spcBef>
                <a:spcPts val="0"/>
              </a:spcBef>
              <a:spcAft>
                <a:spcPts val="0"/>
              </a:spcAft>
              <a:buSzPts val="1400"/>
            </a:pPr>
            <a:r>
              <a:rPr lang="en"/>
              <a:t>GL-iNet</a:t>
            </a:r>
            <a:endParaRPr/>
          </a:p>
          <a:p>
            <a:pPr lvl="0" algn="l" rtl="0">
              <a:spcBef>
                <a:spcPts val="0"/>
              </a:spcBef>
              <a:spcAft>
                <a:spcPts val="0"/>
              </a:spcAft>
              <a:buSzPts val="1800"/>
            </a:pPr>
            <a:r>
              <a:rPr lang="en"/>
              <a:t>Consider if you are needing local or long haul use</a:t>
            </a:r>
            <a:endParaRPr/>
          </a:p>
          <a:p>
            <a:pPr lvl="1" algn="l" rtl="0">
              <a:spcBef>
                <a:spcPts val="0"/>
              </a:spcBef>
              <a:spcAft>
                <a:spcPts val="0"/>
              </a:spcAft>
              <a:buSzPts val="1400"/>
            </a:pPr>
            <a:r>
              <a:rPr lang="en"/>
              <a:t>Local equipment uses omnidirectional antennas or 120 degree sector antennas.</a:t>
            </a:r>
            <a:endParaRPr/>
          </a:p>
          <a:p>
            <a:pPr lvl="1"/>
            <a:r>
              <a:rPr lang="en"/>
              <a:t>Long-haul antennas can be very focused and very strong. A simple </a:t>
            </a:r>
            <a:r>
              <a:rPr lang="en" err="1"/>
              <a:t>MikroTik</a:t>
            </a:r>
            <a:r>
              <a:rPr lang="en"/>
              <a:t> LDF-5 can be focused by a discarded satellite dish yielding 1000W ERP! Other purpose-built dish antennas like the PowerBeam-M5-620 carry a line of site up to 20 miles! </a:t>
            </a:r>
            <a:endParaRPr/>
          </a:p>
          <a:p>
            <a:pPr lvl="1" algn="l" rtl="0">
              <a:spcBef>
                <a:spcPts val="0"/>
              </a:spcBef>
              <a:spcAft>
                <a:spcPts val="0"/>
              </a:spcAft>
              <a:buSzPts val="1400"/>
            </a:pPr>
            <a:r>
              <a:rPr lang="en"/>
              <a:t>Like most antennas it is…Location, Location, Location! </a:t>
            </a:r>
            <a:endParaRPr/>
          </a:p>
        </p:txBody>
      </p:sp>
      <p:pic>
        <p:nvPicPr>
          <p:cNvPr id="106" name="Google Shape;106;p19"/>
          <p:cNvPicPr preferRelativeResize="0"/>
          <p:nvPr/>
        </p:nvPicPr>
        <p:blipFill>
          <a:blip r:embed="rId3">
            <a:alphaModFix/>
          </a:blip>
          <a:stretch>
            <a:fillRect/>
          </a:stretch>
        </p:blipFill>
        <p:spPr>
          <a:xfrm>
            <a:off x="6508475" y="1022523"/>
            <a:ext cx="2323826" cy="3098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Working AREDN Network</a:t>
            </a:r>
            <a:endParaRPr/>
          </a:p>
        </p:txBody>
      </p:sp>
      <p:sp>
        <p:nvSpPr>
          <p:cNvPr id="118" name="Google Shape;118;p21"/>
          <p:cNvSpPr txBox="1">
            <a:spLocks noGrp="1"/>
          </p:cNvSpPr>
          <p:nvPr>
            <p:ph type="body" idx="1"/>
          </p:nvPr>
        </p:nvSpPr>
        <p:spPr>
          <a:xfrm>
            <a:off x="311700" y="1152475"/>
            <a:ext cx="8518200" cy="3609900"/>
          </a:xfrm>
          <a:prstGeom prst="rect">
            <a:avLst/>
          </a:prstGeom>
        </p:spPr>
        <p:txBody>
          <a:bodyPr spcFirstLastPara="1" wrap="square" lIns="91425" tIns="91425" rIns="91425" bIns="91425" anchor="t" anchorCtr="0">
            <a:normAutofit/>
          </a:bodyPr>
          <a:lstStyle/>
          <a:p>
            <a:pPr lvl="0" algn="l" rtl="0">
              <a:spcBef>
                <a:spcPts val="0"/>
              </a:spcBef>
              <a:spcAft>
                <a:spcPts val="0"/>
              </a:spcAft>
              <a:buSzPts val="1800"/>
            </a:pPr>
            <a:r>
              <a:rPr lang="en"/>
              <a:t>Let's take a look at a typical off-grid application. I have assembled a go-kit with the basic features helpful in a deployment.</a:t>
            </a:r>
            <a:endParaRPr lang="en-US"/>
          </a:p>
          <a:p>
            <a:pPr lvl="0" algn="l" rtl="0">
              <a:spcBef>
                <a:spcPts val="0"/>
              </a:spcBef>
              <a:spcAft>
                <a:spcPts val="0"/>
              </a:spcAft>
              <a:buSzPts val="1800"/>
            </a:pPr>
            <a:r>
              <a:rPr lang="en"/>
              <a:t>They include:</a:t>
            </a:r>
            <a:endParaRPr/>
          </a:p>
          <a:p>
            <a:pPr lvl="1" algn="l" rtl="0">
              <a:spcBef>
                <a:spcPts val="0"/>
              </a:spcBef>
              <a:spcAft>
                <a:spcPts val="0"/>
              </a:spcAft>
              <a:buSzPts val="1400"/>
            </a:pPr>
            <a:r>
              <a:rPr lang="en"/>
              <a:t>VoIP phones with a PBX</a:t>
            </a:r>
            <a:endParaRPr/>
          </a:p>
          <a:p>
            <a:pPr lvl="1" algn="l" rtl="0">
              <a:spcBef>
                <a:spcPts val="0"/>
              </a:spcBef>
              <a:spcAft>
                <a:spcPts val="0"/>
              </a:spcAft>
              <a:buSzPts val="1400"/>
            </a:pPr>
            <a:r>
              <a:rPr lang="en"/>
              <a:t>Video surveillance</a:t>
            </a:r>
            <a:endParaRPr/>
          </a:p>
          <a:p>
            <a:pPr lvl="1" algn="l" rtl="0">
              <a:spcBef>
                <a:spcPts val="0"/>
              </a:spcBef>
              <a:spcAft>
                <a:spcPts val="0"/>
              </a:spcAft>
              <a:buSzPts val="1400"/>
            </a:pPr>
            <a:r>
              <a:rPr lang="en"/>
              <a:t>Access to the larger southeastern AREDN network</a:t>
            </a:r>
            <a:endParaRPr/>
          </a:p>
          <a:p>
            <a:pPr lvl="1" algn="l" rtl="0">
              <a:spcBef>
                <a:spcPts val="0"/>
              </a:spcBef>
              <a:spcAft>
                <a:spcPts val="0"/>
              </a:spcAft>
              <a:buSzPts val="1400"/>
            </a:pPr>
            <a:r>
              <a:rPr lang="en"/>
              <a:t> local mail server and access to the internet.  </a:t>
            </a:r>
            <a:endParaRPr/>
          </a:p>
          <a:p>
            <a:r>
              <a:rPr lang="en"/>
              <a:t>Keep in mind that HTTPS traffic is forbidden on Part 97 networks as it is encrypted.  Access to </a:t>
            </a:r>
            <a:r>
              <a:rPr lang="en" err="1"/>
              <a:t>Winlink</a:t>
            </a:r>
            <a:r>
              <a:rPr lang="en"/>
              <a:t> via the CMS is a perfectly acceptable use for AREDN. Of course this would require internet tunneling.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7BA0-95A5-E29C-2AE7-ADAD749BA30E}"/>
              </a:ext>
            </a:extLst>
          </p:cNvPr>
          <p:cNvSpPr>
            <a:spLocks noGrp="1"/>
          </p:cNvSpPr>
          <p:nvPr>
            <p:ph type="title"/>
          </p:nvPr>
        </p:nvSpPr>
        <p:spPr/>
        <p:txBody>
          <a:bodyPr>
            <a:normAutofit fontScale="90000"/>
          </a:bodyPr>
          <a:lstStyle/>
          <a:p>
            <a:r>
              <a:rPr lang="en-US"/>
              <a:t>Proposed Infrastructure:</a:t>
            </a:r>
          </a:p>
        </p:txBody>
      </p:sp>
      <p:sp>
        <p:nvSpPr>
          <p:cNvPr id="3" name="Text Placeholder 2">
            <a:extLst>
              <a:ext uri="{FF2B5EF4-FFF2-40B4-BE49-F238E27FC236}">
                <a16:creationId xmlns:a16="http://schemas.microsoft.com/office/drawing/2014/main" id="{CAC5B0AA-DC41-2B5F-76BD-739F8FD156A2}"/>
              </a:ext>
            </a:extLst>
          </p:cNvPr>
          <p:cNvSpPr>
            <a:spLocks noGrp="1"/>
          </p:cNvSpPr>
          <p:nvPr>
            <p:ph type="body" idx="1"/>
          </p:nvPr>
        </p:nvSpPr>
        <p:spPr/>
        <p:txBody>
          <a:bodyPr/>
          <a:lstStyle/>
          <a:p>
            <a:endParaRPr lang="en-US"/>
          </a:p>
        </p:txBody>
      </p:sp>
      <p:pic>
        <p:nvPicPr>
          <p:cNvPr id="5" name="Picture 4" descr="A map of a city&#10;&#10;Description automatically generated">
            <a:extLst>
              <a:ext uri="{FF2B5EF4-FFF2-40B4-BE49-F238E27FC236}">
                <a16:creationId xmlns:a16="http://schemas.microsoft.com/office/drawing/2014/main" id="{4402F1B3-F756-A833-1ACD-F4F84412510C}"/>
              </a:ext>
            </a:extLst>
          </p:cNvPr>
          <p:cNvPicPr>
            <a:picLocks noChangeAspect="1"/>
          </p:cNvPicPr>
          <p:nvPr/>
        </p:nvPicPr>
        <p:blipFill>
          <a:blip r:embed="rId2"/>
          <a:stretch>
            <a:fillRect/>
          </a:stretch>
        </p:blipFill>
        <p:spPr>
          <a:xfrm>
            <a:off x="311700" y="1186464"/>
            <a:ext cx="8520599" cy="3388744"/>
          </a:xfrm>
          <a:prstGeom prst="rect">
            <a:avLst/>
          </a:prstGeom>
        </p:spPr>
      </p:pic>
    </p:spTree>
    <p:extLst>
      <p:ext uri="{BB962C8B-B14F-4D97-AF65-F5344CB8AC3E}">
        <p14:creationId xmlns:p14="http://schemas.microsoft.com/office/powerpoint/2010/main" val="2497615672"/>
      </p:ext>
    </p:extLst>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872</Words>
  <Application>Microsoft Office PowerPoint</Application>
  <PresentationFormat>On-screen Show (16:9)</PresentationFormat>
  <Paragraphs>102</Paragraphs>
  <Slides>25</Slides>
  <Notes>12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Slate</vt:lpstr>
      <vt:lpstr>AREDN</vt:lpstr>
      <vt:lpstr>What is AREDN?</vt:lpstr>
      <vt:lpstr>Digital Communications</vt:lpstr>
      <vt:lpstr>Tools served agencies use daily</vt:lpstr>
      <vt:lpstr>Where AREDN fits in?</vt:lpstr>
      <vt:lpstr>What equipment is used?</vt:lpstr>
      <vt:lpstr>Equipment Considerations</vt:lpstr>
      <vt:lpstr>Working AREDN Network</vt:lpstr>
      <vt:lpstr>Proposed Infrastructure:</vt:lpstr>
      <vt:lpstr>Field Deployment:</vt:lpstr>
      <vt:lpstr>Long Haul Radio</vt:lpstr>
      <vt:lpstr>Snellville Repeater Site:</vt:lpstr>
      <vt:lpstr>PowerPoint Presentation</vt:lpstr>
      <vt:lpstr>PowerPoint Presentation</vt:lpstr>
      <vt:lpstr>PowerPoint Presentation</vt:lpstr>
      <vt:lpstr>PowerPoint Presentation</vt:lpstr>
      <vt:lpstr>Simulated Deployments</vt:lpstr>
      <vt:lpstr>Proposal Deployments / Tabletop Exercises</vt:lpstr>
      <vt:lpstr>How do we benefit:?</vt:lpstr>
      <vt:lpstr>Where do we start?</vt:lpstr>
      <vt:lpstr>Getting Started</vt:lpstr>
      <vt:lpstr>PowerPoint Presentation</vt:lpstr>
      <vt:lpstr>How Much Would the AREDN Infrastructure Cost?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AREDN</dc:title>
  <cp:lastModifiedBy>Laurence Whited</cp:lastModifiedBy>
  <cp:revision>20</cp:revision>
  <dcterms:modified xsi:type="dcterms:W3CDTF">2023-11-15T21:45:05Z</dcterms:modified>
</cp:coreProperties>
</file>