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73" r:id="rId7"/>
    <p:sldId id="276" r:id="rId8"/>
    <p:sldId id="274" r:id="rId9"/>
    <p:sldId id="260" r:id="rId10"/>
    <p:sldId id="267" r:id="rId11"/>
    <p:sldId id="263" r:id="rId12"/>
    <p:sldId id="272" r:id="rId13"/>
    <p:sldId id="264" r:id="rId14"/>
    <p:sldId id="277" r:id="rId15"/>
    <p:sldId id="275" r:id="rId16"/>
    <p:sldId id="265" r:id="rId17"/>
    <p:sldId id="266" r:id="rId18"/>
    <p:sldId id="268" r:id="rId19"/>
    <p:sldId id="269" r:id="rId20"/>
    <p:sldId id="270" r:id="rId21"/>
    <p:sldId id="279" r:id="rId22"/>
    <p:sldId id="280" r:id="rId23"/>
    <p:sldId id="281" r:id="rId24"/>
    <p:sldId id="282" r:id="rId25"/>
    <p:sldId id="271" r:id="rId26"/>
    <p:sldId id="262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02CE-5F90-0F8C-208C-451686F67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E514D-7F81-C3DC-C646-533363ADA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3F731-C533-0AC4-A754-866763FA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99B1-8DCC-4C60-A4A1-986B741900E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33B6B-D562-A09F-E0BC-85773104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1EBF-D2EE-B60B-5B18-04D3447A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B7A-EFDA-405E-BB86-210C47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0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4809-E6D3-C730-0D2E-16074D79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06F41-BFD8-D2B6-BF0A-F6B80321B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28A91-9AC9-9F59-0298-7C4E1C38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99B1-8DCC-4C60-A4A1-986B741900E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1783E-9A48-BE47-40F1-8E0AA489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BEB5C-8FA7-223C-9749-CF34E031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B7A-EFDA-405E-BB86-210C47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6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CE9C2-ACA6-4B47-B7A1-1AB98A4FB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D162D-9E52-7E22-9EF8-6958F3B51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9625C-F087-0142-F61D-D066D79A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99B1-8DCC-4C60-A4A1-986B741900E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1593F-FB0D-2DB6-4857-CD6E7A11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E0EDD-53C3-7F03-55CC-692B2539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B7A-EFDA-405E-BB86-210C47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3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FE81-95FA-9F1B-B81B-84F481DA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E45D9-13C9-EF41-05B0-8C8660CC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35784-D638-2DE8-1FC4-6459897D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99B1-8DCC-4C60-A4A1-986B741900E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A6804-9F02-EF00-E9B5-A9A21FB3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0C701-97E5-4DAC-BE26-73BE94DF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B7A-EFDA-405E-BB86-210C47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6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E8CE-C5C4-EEB6-4A3C-39B4159B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631C7-3353-C280-F6B9-D0E1786FF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CC20-26A5-4CA1-E9F3-2A3CE8D3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99B1-8DCC-4C60-A4A1-986B741900E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D67FD-F0C2-6AEC-39AE-83B8CBDE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478D5-0ECE-356A-3422-6E1E46B6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B7A-EFDA-405E-BB86-210C47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725E-917C-E74F-4318-699223D5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702E2-C3A9-2826-0F44-AC47FAE5A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159A6-8085-6DA5-5EB1-D723F5B5E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247B1-A134-C3B3-95E8-FB5F32AE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99B1-8DCC-4C60-A4A1-986B741900E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73463-34AD-4EF6-5395-7D6033BA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9517D-1E78-E97E-3E5E-B68985D8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B7A-EFDA-405E-BB86-210C47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1CC6-52C6-9FB4-5460-3D65DB8A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EEAA2-098F-1F18-553B-4E64A04C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C44E1-EEE3-31C7-C7AC-C3657A4EF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4E7B0-836B-5935-7199-C0FDF6010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7A4BB-3D80-66F6-75F6-56FC4C335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05298-B4C8-C094-77A1-DA1CFD97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99B1-8DCC-4C60-A4A1-986B741900E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90D1B-CE1A-BA81-C8D4-D83E2B00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A0428-6022-960F-62EB-C39DCCB6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B7A-EFDA-405E-BB86-210C47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1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9804-E853-EB36-9B7E-75780C87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130CB-4DAA-65F0-E979-5C8001BA2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99B1-8DCC-4C60-A4A1-986B741900E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93940-EE37-7F6F-B1E2-22D50192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F56F8-DD75-04B7-6112-6D39EB3E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B7A-EFDA-405E-BB86-210C47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4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D6106C-BD54-D037-1426-5C392B95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99B1-8DCC-4C60-A4A1-986B741900E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57AD0-3947-346B-1D45-289DE7CC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B4AC9-761D-C96D-454E-DE7DFF15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B7A-EFDA-405E-BB86-210C47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01D8-8073-5F46-92E9-5D866D49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917C2-1CCB-8870-C282-235A169AF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410DE-3329-00F9-A959-A003DB031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E1D3C-97BE-798B-2AF5-B7963AE1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99B1-8DCC-4C60-A4A1-986B741900E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D919E-B099-4653-5655-7E197EF8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643C5-F37D-91C3-AA64-9D866E29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B7A-EFDA-405E-BB86-210C47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A423-9584-38DE-B153-B818C06E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0403A-8949-41D1-02A0-020BA06BF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3C826-6B28-AC2C-8E5B-3CD0CE99C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36B50-7903-A13B-B895-98A0AB90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99B1-8DCC-4C60-A4A1-986B741900E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5E8DF-E2E3-067F-9230-9BE5BE7B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D4F06-D1AF-AE82-E6C2-F054E98A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B7A-EFDA-405E-BB86-210C47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9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7D9E5-E352-8DE3-0AF5-9363AA13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76DD-D600-94D4-42DE-BDAD93735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1261-0335-94F2-0A0D-8FBC8EF27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99B1-8DCC-4C60-A4A1-986B741900E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6BB4A-60AF-980A-C7D1-C2E23BA80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15249-3F3A-17F8-C3DC-2A788A2A3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2B7A-EFDA-405E-BB86-210C47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g3xbmqrp3/mflf/472khz_tvtr" TargetMode="External"/><Relationship Id="rId2" Type="http://schemas.openxmlformats.org/officeDocument/2006/relationships/hyperlink" Target="https://www.minikits.com.au/eme2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dxinfocentre.com/ndb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tIpoJl_I8G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owF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FeuI8AJMIxU&amp;t=3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KD3CBY2CnX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n.wikipedia.org/wiki/Schumann_resonan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xinfocentre.com/ndb.htm" TargetMode="External"/><Relationship Id="rId13" Type="http://schemas.openxmlformats.org/officeDocument/2006/relationships/hyperlink" Target="https://www.minikits.com.au/eme223" TargetMode="External"/><Relationship Id="rId3" Type="http://schemas.openxmlformats.org/officeDocument/2006/relationships/hyperlink" Target="https://www.arrl.org/news/new-bands-fcc-issues-amateur-radio-service-rules-for-630-meters-and-2-200-meters" TargetMode="External"/><Relationship Id="rId7" Type="http://schemas.openxmlformats.org/officeDocument/2006/relationships/hyperlink" Target="https://tf.nist.gov/stations/wwvbcoverage.htm" TargetMode="External"/><Relationship Id="rId12" Type="http://schemas.openxmlformats.org/officeDocument/2006/relationships/hyperlink" Target="http://www.wb4jwm.com/" TargetMode="External"/><Relationship Id="rId17" Type="http://schemas.openxmlformats.org/officeDocument/2006/relationships/hyperlink" Target="http://dxsummit.fi/#/?include=LF" TargetMode="External"/><Relationship Id="rId2" Type="http://schemas.openxmlformats.org/officeDocument/2006/relationships/hyperlink" Target="https://ntia.gov/sites/default/files/publications/january_2016_spectrum_wall_chart_0.pdf" TargetMode="External"/><Relationship Id="rId16" Type="http://schemas.openxmlformats.org/officeDocument/2006/relationships/hyperlink" Target="https://www.wsprnet.org/drup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IpoJl_I8Gc" TargetMode="External"/><Relationship Id="rId11" Type="http://schemas.openxmlformats.org/officeDocument/2006/relationships/hyperlink" Target="https://www.qsl.net/ve7sl/gettingstarted.html" TargetMode="External"/><Relationship Id="rId5" Type="http://schemas.openxmlformats.org/officeDocument/2006/relationships/hyperlink" Target="https://www.nist.gov/pml/time-and-frequency-division/time-distribution/radio-station-wwvb/help-wwvb-radio-controlled#:~:text=WWVB%20broadcasts%20on%20a%20frequency,which%20stands%20for%20low%20frequency" TargetMode="External"/><Relationship Id="rId15" Type="http://schemas.openxmlformats.org/officeDocument/2006/relationships/hyperlink" Target="https://en.wikipedia.org/wiki/2200-meter_band" TargetMode="External"/><Relationship Id="rId10" Type="http://schemas.openxmlformats.org/officeDocument/2006/relationships/hyperlink" Target="https://www.amateurradio.com/getting-started-on-the-new-lf-and-mf-bands/" TargetMode="External"/><Relationship Id="rId4" Type="http://schemas.openxmlformats.org/officeDocument/2006/relationships/hyperlink" Target="https://nuke.fas.org/guide/usa/c3i/vlf.htm" TargetMode="External"/><Relationship Id="rId9" Type="http://schemas.openxmlformats.org/officeDocument/2006/relationships/hyperlink" Target="http://www.472khz.org/pages/about-472-khz/getting-started.php" TargetMode="External"/><Relationship Id="rId14" Type="http://schemas.openxmlformats.org/officeDocument/2006/relationships/hyperlink" Target="https://utc.org/plc-database-amateur-notification-process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adio_atmospheric_signal" TargetMode="External"/><Relationship Id="rId3" Type="http://schemas.openxmlformats.org/officeDocument/2006/relationships/hyperlink" Target="https://en.wikipedia.org/wiki/Schumann_resonances" TargetMode="External"/><Relationship Id="rId7" Type="http://schemas.openxmlformats.org/officeDocument/2006/relationships/hyperlink" Target="https://en.wikipedia.org/wiki/Dawn_chorus_(electromagnetic)" TargetMode="External"/><Relationship Id="rId2" Type="http://schemas.openxmlformats.org/officeDocument/2006/relationships/hyperlink" Target="https://en.wikipedia.org/wiki/LowF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histler_(radio)" TargetMode="External"/><Relationship Id="rId5" Type="http://schemas.openxmlformats.org/officeDocument/2006/relationships/hyperlink" Target="https://en.wikipedia.org/wiki/Extremely_low_frequency" TargetMode="External"/><Relationship Id="rId4" Type="http://schemas.openxmlformats.org/officeDocument/2006/relationships/hyperlink" Target="https://www.celnav.de/hamradio/ELF.htm" TargetMode="External"/><Relationship Id="rId9" Type="http://schemas.openxmlformats.org/officeDocument/2006/relationships/hyperlink" Target="https://en.wikipedia.org/wiki/Earth%E2%80%93ionosphere_wavegui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tc.org/plc-database-amateur-notification-proces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poJl_I8Gc" TargetMode="External"/><Relationship Id="rId2" Type="http://schemas.openxmlformats.org/officeDocument/2006/relationships/hyperlink" Target="https://utc.org/plc-database-amateur-notification-proces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A6B6D-D09A-C1BC-EA6F-4ECFD7A5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510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E032A-3B6F-3B51-8323-C8680CFFE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World Below 160 Meters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4DE67-E6AC-FB58-8AA0-091C44E71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736571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Including Two New Ham Bands</a:t>
            </a:r>
          </a:p>
          <a:p>
            <a:r>
              <a:rPr lang="en-US" sz="2000">
                <a:solidFill>
                  <a:srgbClr val="FFFFFF"/>
                </a:solidFill>
              </a:rPr>
              <a:t>Kevin Scott</a:t>
            </a:r>
          </a:p>
          <a:p>
            <a:r>
              <a:rPr lang="en-US" sz="2000">
                <a:solidFill>
                  <a:srgbClr val="FFFFFF"/>
                </a:solidFill>
              </a:rPr>
              <a:t>K4GTR</a:t>
            </a:r>
          </a:p>
          <a:p>
            <a:r>
              <a:rPr lang="en-US" sz="2000">
                <a:solidFill>
                  <a:srgbClr val="FFFFFF"/>
                </a:solidFill>
              </a:rPr>
              <a:t>kevindscott@bellsouth.net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86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21CF-7C56-06C3-567E-E3D6AF55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630 Meter Band Plan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F6841C-890E-9091-2699-25580787B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09525"/>
            <a:ext cx="10254521" cy="34095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7D452B-80A6-F3F7-0499-1CE1D5AB5AAE}"/>
              </a:ext>
            </a:extLst>
          </p:cNvPr>
          <p:cNvSpPr txBox="1"/>
          <p:nvPr/>
        </p:nvSpPr>
        <p:spPr>
          <a:xfrm>
            <a:off x="985247" y="4819121"/>
            <a:ext cx="66806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CW calling frequency - 474.2 kHz</a:t>
            </a:r>
          </a:p>
          <a:p>
            <a:r>
              <a:rPr lang="en-US" sz="3200" dirty="0"/>
              <a:t>WSPR/FST4W – 475.7 kHz or 474.2 kHz</a:t>
            </a:r>
          </a:p>
          <a:p>
            <a:r>
              <a:rPr lang="en-US" sz="3200" dirty="0"/>
              <a:t>JT9/FST4 – 474.2 kHz</a:t>
            </a:r>
          </a:p>
        </p:txBody>
      </p:sp>
    </p:spTree>
    <p:extLst>
      <p:ext uri="{BB962C8B-B14F-4D97-AF65-F5344CB8AC3E}">
        <p14:creationId xmlns:p14="http://schemas.microsoft.com/office/powerpoint/2010/main" val="132252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11A4E-07BA-91F2-8172-F851A158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Transmitters/Transverters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597FD-2E0B-7E59-2875-E93CE53A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8358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https://www.minikits.com.au/eme223</a:t>
            </a:r>
            <a:endParaRPr lang="en-US" dirty="0"/>
          </a:p>
          <a:p>
            <a:r>
              <a:rPr lang="en-US" dirty="0">
                <a:hlinkClick r:id="rId3"/>
              </a:rPr>
              <a:t>https://sites.google.com/site/g3xbmqrp3/mflf/472khz_tvtr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1C950-2B30-59F9-4FB6-57969E7BF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376" y="1257164"/>
            <a:ext cx="4313294" cy="3124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5F07A8-D979-62B4-FC34-E3B5E93BC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70" y="3825030"/>
            <a:ext cx="2514818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4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11A4E-07BA-91F2-8172-F851A158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Transmitters/Transverters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597FD-2E0B-7E59-2875-E93CE53A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29472" cy="4351338"/>
          </a:xfrm>
        </p:spPr>
        <p:txBody>
          <a:bodyPr/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limited number of commercial HF transceivers will transmit on 630 m, but most of them with low power, so you might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stilll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need a power amplifier: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4C8BA-ECA6-A5A8-4B70-693FAF3E3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28" y="2583858"/>
            <a:ext cx="10096696" cy="339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6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958E-CF64-F24E-C069-BAEAB54D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630 Meter Antennas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0056-757D-120A-BE52-9A0B7E719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6486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Loaded 160, 80 or 40 meter antenna</a:t>
            </a:r>
          </a:p>
          <a:p>
            <a:pPr lvl="1"/>
            <a:r>
              <a:rPr lang="en-US" dirty="0"/>
              <a:t>The vertical section is the main radiator; the horizontal wires of the antenna are the capacitive hat for loading a physically short antenna</a:t>
            </a:r>
          </a:p>
          <a:p>
            <a:pPr lvl="1"/>
            <a:r>
              <a:rPr lang="en-US" dirty="0"/>
              <a:t>In my case, I have a 160 meter doublet.  The vertical section of 450 ohm ladder line is 85 feet with each top hat measuring 130 feet</a:t>
            </a:r>
          </a:p>
          <a:p>
            <a:pPr lvl="2"/>
            <a:r>
              <a:rPr lang="en-US" dirty="0"/>
              <a:t>The impedance of this antenna is around 75 ohms with around 900 pF of capacitive reactance.  This should not be difficult to match to 50 ohms</a:t>
            </a:r>
          </a:p>
          <a:p>
            <a:pPr lvl="1"/>
            <a:r>
              <a:rPr lang="en-US" dirty="0"/>
              <a:t>Large loading coils will likely be needed for shorter antennas</a:t>
            </a:r>
          </a:p>
          <a:p>
            <a:pPr lvl="1"/>
            <a:r>
              <a:rPr lang="en-US" dirty="0"/>
              <a:t>A good ground radial system is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38AEF-C1DE-A22F-6B35-6B75AF618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131" y="2095754"/>
            <a:ext cx="4519052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1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F02B-886D-D11C-D46F-21B9D28E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630 Meter Antennas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5278D-19B2-9253-EBA1-225821164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12" y="1690687"/>
            <a:ext cx="5629765" cy="4377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DCE05-6DC3-BA35-26BB-FEE61DE34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965" y="1690687"/>
            <a:ext cx="4930567" cy="276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BB923-74D8-7050-964C-46B9A9775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569" y="4456987"/>
            <a:ext cx="3886537" cy="10821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E488DB-A900-F113-85B6-0BD0AD0DD5B7}"/>
              </a:ext>
            </a:extLst>
          </p:cNvPr>
          <p:cNvSpPr/>
          <p:nvPr/>
        </p:nvSpPr>
        <p:spPr>
          <a:xfrm>
            <a:off x="3685175" y="1027906"/>
            <a:ext cx="6808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Come to the Workshop</a:t>
            </a:r>
          </a:p>
        </p:txBody>
      </p:sp>
    </p:spTree>
    <p:extLst>
      <p:ext uri="{BB962C8B-B14F-4D97-AF65-F5344CB8AC3E}">
        <p14:creationId xmlns:p14="http://schemas.microsoft.com/office/powerpoint/2010/main" val="76019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DE4D-7355-C736-FEFA-11CF8F53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WSPR Contacts on 630 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697C2-BAD3-659B-7974-A31EF1044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38" y="1304181"/>
            <a:ext cx="9787793" cy="50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1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A469-7339-B0DC-869D-E3A99502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Directional Beacons 190 – 535 kHz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A662C-E825-6B87-2627-B910D4C76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Used for aircraft navigation.  Very old omnidirectional system.  Single antenna location usually 5 miles downrange from the main runway.  Large airports are phasing them out.  Still very useful for smaller airports</a:t>
            </a:r>
          </a:p>
          <a:p>
            <a:r>
              <a:rPr lang="en-US" dirty="0"/>
              <a:t>Beacon List:  </a:t>
            </a:r>
            <a:r>
              <a:rPr lang="en-US" dirty="0">
                <a:hlinkClick r:id="rId2"/>
              </a:rPr>
              <a:t>https://www.dxinfocentre.com/ndb.htm</a:t>
            </a:r>
            <a:r>
              <a:rPr lang="en-US" dirty="0"/>
              <a:t> </a:t>
            </a:r>
          </a:p>
          <a:p>
            <a:r>
              <a:rPr lang="en-US" dirty="0"/>
              <a:t>Some recordings include:</a:t>
            </a:r>
          </a:p>
          <a:p>
            <a:pPr lvl="1"/>
            <a:r>
              <a:rPr lang="en-US" dirty="0"/>
              <a:t>JA – Jacksonville, FL  344 kHz (400W)</a:t>
            </a:r>
          </a:p>
          <a:p>
            <a:pPr lvl="1"/>
            <a:r>
              <a:rPr lang="en-US" dirty="0"/>
              <a:t>CH – Charleston, SC 329 kHz (400W)</a:t>
            </a:r>
          </a:p>
          <a:p>
            <a:pPr lvl="1"/>
            <a:r>
              <a:rPr lang="en-US" dirty="0"/>
              <a:t>TX – Briscoe Field 419 kHz (25W)</a:t>
            </a:r>
          </a:p>
          <a:p>
            <a:pPr lvl="1"/>
            <a:r>
              <a:rPr lang="en-US" dirty="0"/>
              <a:t>EMR – Augusta, GA 385 kHz (400W) – no recording</a:t>
            </a:r>
          </a:p>
          <a:p>
            <a:pPr lvl="1"/>
            <a:r>
              <a:rPr lang="en-US" dirty="0"/>
              <a:t>EOE – Newberry, SC 278 kHz (25W)</a:t>
            </a:r>
          </a:p>
          <a:p>
            <a:pPr lvl="1"/>
            <a:r>
              <a:rPr lang="en-US" dirty="0"/>
              <a:t>OUK – Calhoun, GA 323 kHz (25W)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E4B16-B7BE-A9F5-A141-7A6F387DD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728" y="3429000"/>
            <a:ext cx="4438180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79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11A0-8A01-8ED2-2C66-F3393D4A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WWVB – Time Signal Station 60 kHz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F5AF8-D47C-70A6-0CFC-9DB0858F0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Because of its low frequency, propagation is primarily ground wave</a:t>
            </a:r>
          </a:p>
          <a:p>
            <a:r>
              <a:rPr lang="en-US" dirty="0"/>
              <a:t>Time code is purely digital, no voice like WWV and WWVH</a:t>
            </a:r>
          </a:p>
          <a:p>
            <a:r>
              <a:rPr lang="en-US" dirty="0"/>
              <a:t>There are coverage variations due to time-of-day.  Refer to some of these maps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Link to what WWVB sounds like </a:t>
            </a:r>
            <a:r>
              <a:rPr lang="en-US" sz="1800" dirty="0">
                <a:hlinkClick r:id="rId2"/>
              </a:rPr>
              <a:t>https://www.youtube.com/watch?v=tIpoJl_I8Gc</a:t>
            </a:r>
            <a:r>
              <a:rPr lang="en-US" sz="18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01F7B-17A7-B3F1-49FC-A87DB87BD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38" y="3429000"/>
            <a:ext cx="8763170" cy="23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1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A89A-B8C5-F2D5-EA6A-20F0E091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Travelers Information Service (TIS)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4F24F-AE15-664F-AF76-F213D8C51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These are predominantly on 1610 kHz and 530 kHz</a:t>
            </a:r>
          </a:p>
          <a:p>
            <a:pPr lvl="1"/>
            <a:r>
              <a:rPr lang="en-US" dirty="0"/>
              <a:t>Maximum power of 10 Watts</a:t>
            </a:r>
          </a:p>
          <a:p>
            <a:pPr lvl="1"/>
            <a:r>
              <a:rPr lang="en-US" dirty="0"/>
              <a:t>Talking ONLY…No music!</a:t>
            </a:r>
          </a:p>
          <a:p>
            <a:pPr lvl="1"/>
            <a:r>
              <a:rPr lang="en-US" dirty="0"/>
              <a:t>Buford Dam has a TIS on 1610 kHz for the dam release times</a:t>
            </a:r>
          </a:p>
          <a:p>
            <a:r>
              <a:rPr lang="en-US" dirty="0"/>
              <a:t>Others are located in the expanded AM band from 1620 to 1700 kHz</a:t>
            </a:r>
          </a:p>
          <a:p>
            <a:r>
              <a:rPr lang="en-US" dirty="0"/>
              <a:t>Still others, like Hartsfield-Jackson International Airport has parking information on 830 kHz</a:t>
            </a:r>
          </a:p>
          <a:p>
            <a:r>
              <a:rPr lang="en-US" dirty="0"/>
              <a:t>Antennas are vertically polarized and are about 15 feet long for the higher frequencies and 25 feet long for 530 kHz</a:t>
            </a:r>
          </a:p>
          <a:p>
            <a:pPr lvl="1"/>
            <a:r>
              <a:rPr lang="en-US" dirty="0"/>
              <a:t>During the 1996 Summer Olympics, there were several 530 kHz TIS transmitters on various Interstate highways including a few on I-85</a:t>
            </a:r>
          </a:p>
          <a:p>
            <a:pPr lvl="1"/>
            <a:r>
              <a:rPr lang="en-US" dirty="0"/>
              <a:t>During the I-985/85 expansion, there was a temporary TIS station on a trailer with a solar panel on 530 kHz.  It was located at the old I-85 northbound rest area (now a GSP station).  Coverage was from I-85/Old Peachtree to past the Mall of GA</a:t>
            </a:r>
          </a:p>
        </p:txBody>
      </p:sp>
    </p:spTree>
    <p:extLst>
      <p:ext uri="{BB962C8B-B14F-4D97-AF65-F5344CB8AC3E}">
        <p14:creationId xmlns:p14="http://schemas.microsoft.com/office/powerpoint/2010/main" val="158365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6541-7328-B807-4A75-107E4701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LowFERs</a:t>
            </a:r>
            <a:r>
              <a:rPr lang="en-US" dirty="0"/>
              <a:t> – </a:t>
            </a:r>
            <a:r>
              <a:rPr lang="en-US" sz="4000" dirty="0"/>
              <a:t>Low Frequency Experimental Radio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F5E8-2381-5C65-BB32-ED955E9F8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  <a:hlinkClick r:id="rId2"/>
              </a:rPr>
              <a:t>https://en.wikipedia.org/wiki/LowFER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Unlicensed experimenters </a:t>
            </a:r>
          </a:p>
          <a:p>
            <a:r>
              <a:rPr lang="en-US" dirty="0">
                <a:solidFill>
                  <a:srgbClr val="0000FF"/>
                </a:solidFill>
              </a:rPr>
              <a:t>160 to 190 kHz</a:t>
            </a:r>
          </a:p>
          <a:p>
            <a:r>
              <a:rPr lang="en-US" dirty="0">
                <a:solidFill>
                  <a:srgbClr val="0000FF"/>
                </a:solidFill>
              </a:rPr>
              <a:t>Max power output from transmitter – 1 Watt</a:t>
            </a:r>
          </a:p>
          <a:p>
            <a:r>
              <a:rPr lang="en-US" sz="2600" dirty="0">
                <a:solidFill>
                  <a:srgbClr val="0000FF"/>
                </a:solidFill>
              </a:rPr>
              <a:t>Max transmission cable and antenna length combined – 15 meters or 49.2 feet</a:t>
            </a:r>
          </a:p>
          <a:p>
            <a:r>
              <a:rPr lang="en-US" dirty="0">
                <a:solidFill>
                  <a:srgbClr val="0000FF"/>
                </a:solidFill>
              </a:rPr>
              <a:t>Most common modes are CW and digital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AM and SSB voice communications are allowed</a:t>
            </a:r>
          </a:p>
          <a:p>
            <a:r>
              <a:rPr lang="en-US" dirty="0" err="1">
                <a:solidFill>
                  <a:srgbClr val="0000FF"/>
                </a:solidFill>
              </a:rPr>
              <a:t>MedFER</a:t>
            </a:r>
            <a:r>
              <a:rPr lang="en-US" dirty="0">
                <a:solidFill>
                  <a:srgbClr val="0000FF"/>
                </a:solidFill>
              </a:rPr>
              <a:t> – license free operation on the AM BCB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Power 100 </a:t>
            </a:r>
            <a:r>
              <a:rPr lang="en-US" dirty="0" err="1">
                <a:solidFill>
                  <a:srgbClr val="0000FF"/>
                </a:solidFill>
              </a:rPr>
              <a:t>mW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Antenna length 3 meters maximum</a:t>
            </a:r>
          </a:p>
        </p:txBody>
      </p:sp>
    </p:spTree>
    <p:extLst>
      <p:ext uri="{BB962C8B-B14F-4D97-AF65-F5344CB8AC3E}">
        <p14:creationId xmlns:p14="http://schemas.microsoft.com/office/powerpoint/2010/main" val="257137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1A3B-BD7E-0243-BCD2-3B4574CD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Spectrum at and Below 160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48B3E-3767-AB2F-886D-30BDBE861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160 Meters is in the upper portion of the Medium Frequency (MF) or Medium Wave (MW) Band</a:t>
            </a:r>
          </a:p>
          <a:p>
            <a:r>
              <a:rPr lang="en-US" dirty="0"/>
              <a:t>Sub-bands:</a:t>
            </a:r>
          </a:p>
          <a:p>
            <a:pPr lvl="1"/>
            <a:r>
              <a:rPr lang="en-US" dirty="0"/>
              <a:t>High Frequency (HF or SW) 3 – 30 MHz</a:t>
            </a:r>
          </a:p>
          <a:p>
            <a:pPr lvl="1"/>
            <a:r>
              <a:rPr lang="en-US" dirty="0"/>
              <a:t>Medium Frequency (MF or MW) 300 kHz - 3 MHz</a:t>
            </a:r>
          </a:p>
          <a:p>
            <a:pPr lvl="1"/>
            <a:r>
              <a:rPr lang="en-US" dirty="0"/>
              <a:t>Low Frequency (LF or LW) 30 – 300 kHz</a:t>
            </a:r>
          </a:p>
          <a:p>
            <a:pPr lvl="1"/>
            <a:r>
              <a:rPr lang="en-US" dirty="0"/>
              <a:t>Very Low Frequency (VLF) 3 – 30 kHz</a:t>
            </a:r>
          </a:p>
          <a:p>
            <a:pPr lvl="1"/>
            <a:r>
              <a:rPr lang="en-US" dirty="0"/>
              <a:t>Ultra Low Frequency (ULF) 300 Hz – 3 kHz</a:t>
            </a:r>
          </a:p>
          <a:p>
            <a:pPr lvl="1"/>
            <a:r>
              <a:rPr lang="en-US" dirty="0"/>
              <a:t>Super Low Frequency (SLF) 30 Hz to 300 Hz</a:t>
            </a:r>
          </a:p>
          <a:p>
            <a:pPr lvl="1"/>
            <a:r>
              <a:rPr lang="en-US" dirty="0"/>
              <a:t>Extremely Low Frequency (ELF) 3 to 30 Hz</a:t>
            </a:r>
          </a:p>
        </p:txBody>
      </p:sp>
    </p:spTree>
    <p:extLst>
      <p:ext uri="{BB962C8B-B14F-4D97-AF65-F5344CB8AC3E}">
        <p14:creationId xmlns:p14="http://schemas.microsoft.com/office/powerpoint/2010/main" val="1115974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17C3-FAD5-ADB4-71AA-B63B1FD2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Phenomenon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A61A-BFCD-6896-93AD-AB1F53C9B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Lightning (a type of spheric) – static crashes that we are all too familiar with.  These impulses create other phenomenon such as:</a:t>
            </a:r>
          </a:p>
          <a:p>
            <a:pPr lvl="1"/>
            <a:r>
              <a:rPr lang="en-US" dirty="0"/>
              <a:t>Whistlers – caused by lightning</a:t>
            </a:r>
          </a:p>
          <a:p>
            <a:r>
              <a:rPr lang="en-US" dirty="0"/>
              <a:t>Dawn Chorus – believed to be caused by magnetic storms</a:t>
            </a:r>
          </a:p>
          <a:p>
            <a:r>
              <a:rPr lang="en-US" dirty="0"/>
              <a:t>Sunspots and their effect on propagation (geomagnetic storms)</a:t>
            </a:r>
          </a:p>
          <a:p>
            <a:r>
              <a:rPr lang="en-US" dirty="0"/>
              <a:t>Earth-Ionosphere Waveguide</a:t>
            </a:r>
          </a:p>
          <a:p>
            <a:pPr lvl="1"/>
            <a:r>
              <a:rPr lang="en-US" dirty="0"/>
              <a:t>ELF and VLF frequencies propagate efficiently between the D layer and ground</a:t>
            </a:r>
          </a:p>
          <a:p>
            <a:pPr lvl="1"/>
            <a:r>
              <a:rPr lang="en-US" dirty="0"/>
              <a:t>Hams use this feature between the E and F layers to achieve long-distance communications or “skip”</a:t>
            </a:r>
          </a:p>
          <a:p>
            <a:pPr lvl="1"/>
            <a:r>
              <a:rPr lang="en-US" dirty="0"/>
              <a:t>This waveguide produces resonances</a:t>
            </a:r>
          </a:p>
          <a:p>
            <a:r>
              <a:rPr lang="en-US" dirty="0"/>
              <a:t>Schumann Resonance</a:t>
            </a:r>
          </a:p>
        </p:txBody>
      </p:sp>
    </p:spTree>
    <p:extLst>
      <p:ext uri="{BB962C8B-B14F-4D97-AF65-F5344CB8AC3E}">
        <p14:creationId xmlns:p14="http://schemas.microsoft.com/office/powerpoint/2010/main" val="361145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17C3-FAD5-ADB4-71AA-B63B1FD2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Whistlers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A61A-BFCD-6896-93AD-AB1F53C9B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711106"/>
            <a:ext cx="3505494" cy="4512714"/>
          </a:xfrm>
        </p:spPr>
        <p:txBody>
          <a:bodyPr>
            <a:normAutofit fontScale="92500" lnSpcReduction="10000"/>
          </a:bodyPr>
          <a:lstStyle/>
          <a:p>
            <a:r>
              <a:rPr lang="en-US" sz="2000"/>
              <a:t>Caused by lightning</a:t>
            </a:r>
          </a:p>
          <a:p>
            <a:r>
              <a:rPr lang="en-US" sz="2000"/>
              <a:t>Found from 1 to 30 kHz with peaks between 3 and 5 kHz</a:t>
            </a:r>
          </a:p>
          <a:p>
            <a:r>
              <a:rPr lang="en-US" sz="2000"/>
              <a:t>Lightning impulse travels along the Earth’s magnetic field lines from one hemisphere to the other</a:t>
            </a:r>
          </a:p>
          <a:p>
            <a:r>
              <a:rPr lang="en-US" sz="2000"/>
              <a:t>Impulse slows down through the plasma environments of the ionosphere and magnetosphere</a:t>
            </a:r>
          </a:p>
          <a:p>
            <a:r>
              <a:rPr lang="en-US" sz="2000"/>
              <a:t>Voyagers 1 and 2 discovered whistlers during their Jupiter flybys</a:t>
            </a:r>
          </a:p>
          <a:p>
            <a:r>
              <a:rPr lang="en-US" sz="2000">
                <a:hlinkClick r:id="rId2"/>
              </a:rPr>
              <a:t>https://www.youtube.com/watch?v=FeuI8AJMIxU&amp;t=3s</a:t>
            </a:r>
            <a:r>
              <a:rPr lang="en-US" sz="2000"/>
              <a:t> 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27C6D-73E9-008A-854B-E6BD689F0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2200938"/>
            <a:ext cx="6019331" cy="24528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3585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B17C3-FAD5-ADB4-71AA-B63B1FD2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33306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Sunspots Effect on Low Frequencies</a:t>
            </a: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C0742B-6FAB-4F71-A9CB-E140A40C8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2454" y="2620980"/>
            <a:ext cx="95097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A61A-BFCD-6896-93AD-AB1F53C9B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en-US" sz="2000" dirty="0"/>
              <a:t>Higher incidence of solar flares, CMEs, etc.</a:t>
            </a:r>
          </a:p>
          <a:p>
            <a:pPr lvl="1"/>
            <a:r>
              <a:rPr lang="en-US" sz="2000"/>
              <a:t>Geomagnetic storms</a:t>
            </a:r>
          </a:p>
          <a:p>
            <a:pPr lvl="1"/>
            <a:r>
              <a:rPr lang="en-US" sz="2000"/>
              <a:t>Auroras</a:t>
            </a:r>
          </a:p>
          <a:p>
            <a:pPr lvl="1"/>
            <a:r>
              <a:rPr lang="en-US" sz="2000"/>
              <a:t>Radio blackouts</a:t>
            </a:r>
          </a:p>
          <a:p>
            <a:pPr lvl="1"/>
            <a:r>
              <a:rPr lang="en-US" sz="2000"/>
              <a:t>Higher RF background noise level</a:t>
            </a:r>
          </a:p>
        </p:txBody>
      </p:sp>
    </p:spTree>
    <p:extLst>
      <p:ext uri="{BB962C8B-B14F-4D97-AF65-F5344CB8AC3E}">
        <p14:creationId xmlns:p14="http://schemas.microsoft.com/office/powerpoint/2010/main" val="11642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17C3-FAD5-ADB4-71AA-B63B1FD2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Dawn Chorus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A61A-BFCD-6896-93AD-AB1F53C9B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955550"/>
            <a:ext cx="3505494" cy="426827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Occurs during magnetic storms</a:t>
            </a:r>
          </a:p>
          <a:p>
            <a:r>
              <a:rPr lang="en-US" sz="2000" dirty="0"/>
              <a:t>Related to Auroral Chorus</a:t>
            </a:r>
          </a:p>
          <a:p>
            <a:r>
              <a:rPr lang="en-US" sz="2000" dirty="0"/>
              <a:t>Typically between 1000 and 3000 Hz</a:t>
            </a:r>
          </a:p>
          <a:p>
            <a:r>
              <a:rPr lang="en-US" sz="2000" dirty="0"/>
              <a:t>Believed to be an interaction between high energy electrons and ambient background VLF noise</a:t>
            </a:r>
          </a:p>
          <a:p>
            <a:r>
              <a:rPr lang="en-US" sz="2000" dirty="0"/>
              <a:t>Sounds like bird’s dawn chorus</a:t>
            </a:r>
          </a:p>
          <a:p>
            <a:r>
              <a:rPr lang="en-US" sz="2000" dirty="0">
                <a:hlinkClick r:id="rId2"/>
              </a:rPr>
              <a:t>https://www.youtube.com/watch?v=KD3CBY2CnXg</a:t>
            </a:r>
            <a:r>
              <a:rPr lang="en-US" sz="200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AEC19-CD34-7CA6-733A-A01C0958E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2193414"/>
            <a:ext cx="6019331" cy="24679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8124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17C3-FAD5-ADB4-71AA-B63B1FD2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</p:spPr>
        <p:txBody>
          <a:bodyPr>
            <a:normAutofit/>
          </a:bodyPr>
          <a:lstStyle/>
          <a:p>
            <a:r>
              <a:rPr lang="en-US" dirty="0"/>
              <a:t>Schumann Resonances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A61A-BFCD-6896-93AD-AB1F53C9B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438400"/>
            <a:ext cx="5102351" cy="3785419"/>
          </a:xfrm>
        </p:spPr>
        <p:txBody>
          <a:bodyPr>
            <a:normAutofit/>
          </a:bodyPr>
          <a:lstStyle/>
          <a:p>
            <a:r>
              <a:rPr lang="en-US" sz="2000" dirty="0"/>
              <a:t>Occurs at ELF frequencies</a:t>
            </a:r>
          </a:p>
          <a:p>
            <a:r>
              <a:rPr lang="en-US" sz="2000" dirty="0"/>
              <a:t>Generated by lightning activity in the Earth-Ionosphere Waveguide</a:t>
            </a:r>
          </a:p>
          <a:p>
            <a:r>
              <a:rPr lang="en-US" sz="2000" dirty="0"/>
              <a:t>Animation of this phenomenon is in this link:</a:t>
            </a:r>
          </a:p>
          <a:p>
            <a:pPr lvl="1"/>
            <a:r>
              <a:rPr lang="en-US" sz="2000" dirty="0">
                <a:hlinkClick r:id="rId2"/>
              </a:rPr>
              <a:t>https://en.wikipedia.org/wiki/Schumann_resonances</a:t>
            </a:r>
            <a:endParaRPr lang="en-US" sz="2000" dirty="0"/>
          </a:p>
          <a:p>
            <a:r>
              <a:rPr lang="en-US" sz="2000" dirty="0"/>
              <a:t>  See ELF spectrum analysis screenshot</a:t>
            </a:r>
          </a:p>
          <a:p>
            <a:endParaRPr lang="en-US" sz="2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46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14E4A0-9CCB-D7B5-4C30-07488C95C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716" y="3712466"/>
            <a:ext cx="3440853" cy="232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47641-3A22-3E4E-818F-B9BEA602F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342" y="694945"/>
            <a:ext cx="3657599" cy="23225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70450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530B6-2EC0-CC26-3E5A-71265624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sz="3700" dirty="0"/>
              <a:t>Extremely Low Frequency Phenomenon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5D380-0CA9-7257-2CC8-C5815CE26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dirty="0"/>
              <a:t>Schumann Resonances (already covered)</a:t>
            </a:r>
          </a:p>
          <a:p>
            <a:r>
              <a:rPr lang="en-US" dirty="0"/>
              <a:t>50 &amp; 60 Hz Power Grid</a:t>
            </a:r>
          </a:p>
          <a:p>
            <a:r>
              <a:rPr lang="en-US" dirty="0"/>
              <a:t>16.7 Hz Euro Railway Grid</a:t>
            </a:r>
          </a:p>
          <a:p>
            <a:r>
              <a:rPr lang="en-US" dirty="0"/>
              <a:t>ELF communications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7D1C2-0833-CEA4-8905-8899DDE0A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5" r="11457" b="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18279-8D50-0E43-4C20-C605AD906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90" r="-3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762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E9CA-986F-4044-5FAE-5E2E8DD6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F9DAB-822E-4C51-DD72-873B09207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644"/>
            <a:ext cx="10515600" cy="5142155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FCC Frequency Allocation Chart </a:t>
            </a:r>
            <a:r>
              <a:rPr lang="en-US" sz="1400" dirty="0">
                <a:hlinkClick r:id="rId2"/>
              </a:rPr>
              <a:t>https://ntia.gov/sites/default/files/publications/january_2016_spectrum_wall_chart_0.pdf</a:t>
            </a:r>
            <a:r>
              <a:rPr lang="en-US" sz="1400" dirty="0"/>
              <a:t> </a:t>
            </a:r>
          </a:p>
          <a:p>
            <a:r>
              <a:rPr lang="en-US" sz="1400" dirty="0"/>
              <a:t>New Bands </a:t>
            </a:r>
            <a:r>
              <a:rPr lang="en-US" sz="1400" dirty="0">
                <a:hlinkClick r:id="rId3"/>
              </a:rPr>
              <a:t>https://www.arrl.org/news/new-bands-fcc-issues-amateur-radio-service-rules-for-630-meters-and-2-200-meters</a:t>
            </a:r>
            <a:r>
              <a:rPr lang="en-US" sz="1400" dirty="0"/>
              <a:t> </a:t>
            </a:r>
          </a:p>
          <a:p>
            <a:r>
              <a:rPr lang="en-US" sz="1400" dirty="0"/>
              <a:t>VLF Submarine Operations </a:t>
            </a:r>
            <a:r>
              <a:rPr lang="en-US" sz="1400" dirty="0">
                <a:hlinkClick r:id="rId4"/>
              </a:rPr>
              <a:t>https://nuke.fas.org/guide/usa/c3i/vlf.htm</a:t>
            </a:r>
            <a:r>
              <a:rPr lang="en-US" sz="1400" dirty="0"/>
              <a:t> </a:t>
            </a:r>
          </a:p>
          <a:p>
            <a:r>
              <a:rPr lang="en-US" sz="1400" dirty="0"/>
              <a:t>WWVB </a:t>
            </a:r>
            <a:r>
              <a:rPr lang="en-US" sz="1400" dirty="0">
                <a:hlinkClick r:id="rId5"/>
              </a:rPr>
              <a:t>https://www.nist.gov/pml/time-and-frequency-division/time-distribution/radio-station-wwvb/help-wwvb-radio-controlled#:~:text=WWVB%20broadcasts%20on%20a%20frequency,which%20stands%20for%20low%20frequency</a:t>
            </a:r>
            <a:r>
              <a:rPr lang="en-US" sz="1400" dirty="0"/>
              <a:t>. </a:t>
            </a:r>
          </a:p>
          <a:p>
            <a:r>
              <a:rPr lang="en-US" sz="1400" dirty="0"/>
              <a:t>WWVB Sounds Like </a:t>
            </a:r>
            <a:r>
              <a:rPr lang="en-US" sz="1400" dirty="0">
                <a:hlinkClick r:id="rId6"/>
              </a:rPr>
              <a:t>https://www.youtube.com/watch?v=tIpoJl_I8Gc</a:t>
            </a:r>
            <a:r>
              <a:rPr lang="en-US" sz="1400" dirty="0"/>
              <a:t> </a:t>
            </a:r>
          </a:p>
          <a:p>
            <a:r>
              <a:rPr lang="en-US" sz="1400" dirty="0"/>
              <a:t>WWVB Coverage </a:t>
            </a:r>
            <a:r>
              <a:rPr lang="en-US" sz="1400" dirty="0">
                <a:hlinkClick r:id="rId7"/>
              </a:rPr>
              <a:t>https://tf.nist.gov/stations/wwvbcoverage.htm</a:t>
            </a:r>
            <a:r>
              <a:rPr lang="en-US" sz="1400" dirty="0"/>
              <a:t> </a:t>
            </a:r>
          </a:p>
          <a:p>
            <a:r>
              <a:rPr lang="en-US" sz="1400" dirty="0"/>
              <a:t>NDB List </a:t>
            </a:r>
            <a:r>
              <a:rPr lang="en-US" sz="1400" dirty="0">
                <a:hlinkClick r:id="rId8"/>
              </a:rPr>
              <a:t>https://www.dxinfocentre.com/ndb.htm</a:t>
            </a:r>
            <a:r>
              <a:rPr lang="en-US" sz="1400" dirty="0"/>
              <a:t> </a:t>
            </a:r>
          </a:p>
          <a:p>
            <a:r>
              <a:rPr lang="en-US" sz="1400" dirty="0"/>
              <a:t>472kHz.org </a:t>
            </a:r>
            <a:r>
              <a:rPr lang="en-US" sz="1400" dirty="0">
                <a:hlinkClick r:id="rId9"/>
              </a:rPr>
              <a:t>http://www.472khz.org/pages/about-472-khz/getting-started.php</a:t>
            </a:r>
            <a:r>
              <a:rPr lang="en-US" sz="1400" dirty="0"/>
              <a:t> </a:t>
            </a:r>
          </a:p>
          <a:p>
            <a:r>
              <a:rPr lang="en-US" sz="1400" dirty="0"/>
              <a:t>630 band Info:  </a:t>
            </a:r>
            <a:r>
              <a:rPr lang="en-US" sz="1400" dirty="0">
                <a:hlinkClick r:id="rId10"/>
              </a:rPr>
              <a:t>https://www.amateurradio.com/getting-started-on-the-new-lf-and-mf-bands/</a:t>
            </a:r>
            <a:r>
              <a:rPr lang="en-US" sz="1400" dirty="0"/>
              <a:t> </a:t>
            </a:r>
          </a:p>
          <a:p>
            <a:r>
              <a:rPr lang="en-US" sz="1400" dirty="0"/>
              <a:t>More 630 band info:  </a:t>
            </a:r>
          </a:p>
          <a:p>
            <a:pPr lvl="1"/>
            <a:r>
              <a:rPr lang="en-US" sz="1000" dirty="0">
                <a:hlinkClick r:id="rId11"/>
              </a:rPr>
              <a:t>https://www.qsl.net/ve7sl/gettingstarted.html</a:t>
            </a:r>
            <a:r>
              <a:rPr lang="en-US" sz="1000" dirty="0"/>
              <a:t> </a:t>
            </a:r>
          </a:p>
          <a:p>
            <a:pPr lvl="1"/>
            <a:r>
              <a:rPr lang="en-US" sz="1000" dirty="0">
                <a:hlinkClick r:id="rId12"/>
              </a:rPr>
              <a:t>http://www.wb4jwm.com/</a:t>
            </a:r>
            <a:r>
              <a:rPr lang="en-US" sz="1000" dirty="0"/>
              <a:t> </a:t>
            </a:r>
          </a:p>
          <a:p>
            <a:r>
              <a:rPr lang="en-US" sz="1400" dirty="0"/>
              <a:t>630 Meter transverters:  </a:t>
            </a:r>
            <a:r>
              <a:rPr lang="en-US" sz="1400" dirty="0">
                <a:hlinkClick r:id="rId13"/>
              </a:rPr>
              <a:t>https://www.minikits.com.au/eme223</a:t>
            </a:r>
            <a:r>
              <a:rPr lang="en-US" sz="1400" dirty="0"/>
              <a:t> </a:t>
            </a:r>
          </a:p>
          <a:p>
            <a:r>
              <a:rPr lang="en-US" sz="1400" dirty="0"/>
              <a:t>Utility Registration:  </a:t>
            </a:r>
            <a:r>
              <a:rPr lang="en-US" sz="1400" dirty="0">
                <a:hlinkClick r:id="rId14"/>
              </a:rPr>
              <a:t>https://utc.org/plc-database-amateur-notification-process/</a:t>
            </a:r>
            <a:r>
              <a:rPr lang="en-US" sz="1400" dirty="0"/>
              <a:t> </a:t>
            </a:r>
          </a:p>
          <a:p>
            <a:r>
              <a:rPr lang="en-US" sz="1400" dirty="0"/>
              <a:t>2200 meter band:  </a:t>
            </a:r>
            <a:r>
              <a:rPr lang="en-US" sz="1400" dirty="0">
                <a:hlinkClick r:id="rId15"/>
              </a:rPr>
              <a:t>https://en.wikipedia.org/wiki/2200-meter_band</a:t>
            </a:r>
            <a:r>
              <a:rPr lang="en-US" sz="1400" dirty="0"/>
              <a:t> </a:t>
            </a:r>
          </a:p>
          <a:p>
            <a:r>
              <a:rPr lang="en-US" sz="1400" dirty="0"/>
              <a:t>WSPR Reporter:  </a:t>
            </a:r>
            <a:r>
              <a:rPr lang="en-US" sz="1400" dirty="0">
                <a:hlinkClick r:id="rId16"/>
              </a:rPr>
              <a:t>https://www.wsprnet.org/drupal/</a:t>
            </a:r>
            <a:r>
              <a:rPr lang="en-US" sz="1400" dirty="0"/>
              <a:t> </a:t>
            </a:r>
          </a:p>
          <a:p>
            <a:r>
              <a:rPr lang="en-US" sz="1400" dirty="0"/>
              <a:t>DX Summit:  </a:t>
            </a:r>
            <a:r>
              <a:rPr lang="en-US" sz="1400" dirty="0">
                <a:hlinkClick r:id="rId17"/>
              </a:rPr>
              <a:t>http://dxsummit.fi/#/?include=LF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34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5A30-8872-209E-CD42-BC9A9B29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AFB9D-5739-B490-6ED4-C9AE318DF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767"/>
            <a:ext cx="10515600" cy="4746196"/>
          </a:xfrm>
        </p:spPr>
        <p:txBody>
          <a:bodyPr/>
          <a:lstStyle/>
          <a:p>
            <a:r>
              <a:rPr lang="en-US" sz="1600" dirty="0" err="1"/>
              <a:t>LowFER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https://en.wikipedia.org/wiki/LowFER</a:t>
            </a:r>
            <a:endParaRPr lang="en-US" sz="1600" dirty="0"/>
          </a:p>
          <a:p>
            <a:r>
              <a:rPr lang="en-US" sz="1600" dirty="0">
                <a:hlinkClick r:id="rId3"/>
              </a:rPr>
              <a:t>Schumann Resonances  https://en.wikipedia.org/wiki/Schumann_resonances</a:t>
            </a:r>
            <a:endParaRPr lang="en-US" sz="1600" dirty="0"/>
          </a:p>
          <a:p>
            <a:r>
              <a:rPr lang="en-US" sz="1600" dirty="0"/>
              <a:t>ELF Receiver  </a:t>
            </a:r>
            <a:r>
              <a:rPr lang="en-US" sz="1600" dirty="0">
                <a:hlinkClick r:id="rId4"/>
              </a:rPr>
              <a:t>https://www.celnav.de/hamradio/ELF.htm</a:t>
            </a:r>
            <a:r>
              <a:rPr lang="en-US" sz="1600" dirty="0"/>
              <a:t> </a:t>
            </a:r>
          </a:p>
          <a:p>
            <a:r>
              <a:rPr lang="en-US" sz="1600" dirty="0"/>
              <a:t>ELF  </a:t>
            </a:r>
            <a:r>
              <a:rPr lang="en-US" sz="1600" dirty="0">
                <a:hlinkClick r:id="rId5"/>
              </a:rPr>
              <a:t>https://en.wikipedia.org/wiki/Extremely_low_frequency</a:t>
            </a:r>
            <a:r>
              <a:rPr lang="en-US" sz="1600" dirty="0"/>
              <a:t> </a:t>
            </a:r>
          </a:p>
          <a:p>
            <a:r>
              <a:rPr lang="en-US" sz="1600" dirty="0"/>
              <a:t>Whistlers  </a:t>
            </a:r>
            <a:r>
              <a:rPr lang="en-US" sz="1600" dirty="0">
                <a:hlinkClick r:id="rId6"/>
              </a:rPr>
              <a:t>https://en.wikipedia.org/wiki/Whistler_(radio)</a:t>
            </a:r>
            <a:r>
              <a:rPr lang="en-US" sz="1600" dirty="0"/>
              <a:t> </a:t>
            </a:r>
          </a:p>
          <a:p>
            <a:r>
              <a:rPr lang="en-US" sz="1600" dirty="0"/>
              <a:t>Dawn Chorus (VLF) </a:t>
            </a:r>
            <a:r>
              <a:rPr lang="en-US" sz="1600" dirty="0">
                <a:hlinkClick r:id="rId7"/>
              </a:rPr>
              <a:t>https://en.wikipedia.org/wiki/Dawn_chorus_(electromagnetic)</a:t>
            </a:r>
            <a:endParaRPr lang="en-US" sz="1600" dirty="0"/>
          </a:p>
          <a:p>
            <a:r>
              <a:rPr lang="en-US" sz="1600" dirty="0"/>
              <a:t>Spherics  </a:t>
            </a:r>
            <a:r>
              <a:rPr lang="en-US" sz="1600" dirty="0">
                <a:hlinkClick r:id="rId8"/>
              </a:rPr>
              <a:t>https://en.wikipedia.org/wiki/Radio_atmospheric_signal</a:t>
            </a:r>
            <a:r>
              <a:rPr lang="en-US" sz="1600" dirty="0"/>
              <a:t> </a:t>
            </a:r>
          </a:p>
          <a:p>
            <a:r>
              <a:rPr lang="en-US" sz="1600" dirty="0"/>
              <a:t>Earth-Ionosphere Waveguide  </a:t>
            </a:r>
            <a:r>
              <a:rPr lang="en-US" sz="1600" dirty="0">
                <a:hlinkClick r:id="rId9"/>
              </a:rPr>
              <a:t>https://en.wikipedia.org/wiki/Earth%E2%80%93ionosphere_waveguide</a:t>
            </a:r>
            <a:endParaRPr lang="en-US" sz="1600" dirty="0"/>
          </a:p>
          <a:p>
            <a:r>
              <a:rPr lang="en-US" sz="1600" dirty="0"/>
              <a:t>Schumann Resonances  </a:t>
            </a:r>
            <a:r>
              <a:rPr lang="en-US" sz="1600" dirty="0">
                <a:hlinkClick r:id="rId3"/>
              </a:rPr>
              <a:t>https://en.wikipedia.org/wiki/Schumann_resonances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351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3AE92A-60B7-2744-270A-30935751B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186409"/>
            <a:ext cx="10181202" cy="64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6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FBB4-5FE8-0237-BBEB-0E825212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 Hz to 300 kHz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29F27-9E14-356C-F4CF-051CE4840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0" y="4925730"/>
            <a:ext cx="11607420" cy="1237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BF73A5-EA52-FA08-5FF6-3A0CF1809BE6}"/>
              </a:ext>
            </a:extLst>
          </p:cNvPr>
          <p:cNvSpPr txBox="1"/>
          <p:nvPr/>
        </p:nvSpPr>
        <p:spPr>
          <a:xfrm>
            <a:off x="7195279" y="2122808"/>
            <a:ext cx="11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WWVB</a:t>
            </a:r>
          </a:p>
          <a:p>
            <a:r>
              <a:rPr lang="en-US" sz="2400" dirty="0"/>
              <a:t>60 kHz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CE9676-9BDF-A652-4F6E-9BC7276096B1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787216" y="2953805"/>
            <a:ext cx="7460" cy="199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6266B7C-2C59-B079-89AB-7A2B5B215D96}"/>
              </a:ext>
            </a:extLst>
          </p:cNvPr>
          <p:cNvSpPr/>
          <p:nvPr/>
        </p:nvSpPr>
        <p:spPr>
          <a:xfrm>
            <a:off x="9823010" y="4925730"/>
            <a:ext cx="64099" cy="1158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F3F17-6C4C-F62D-CACB-42176ECDA71A}"/>
              </a:ext>
            </a:extLst>
          </p:cNvPr>
          <p:cNvSpPr txBox="1"/>
          <p:nvPr/>
        </p:nvSpPr>
        <p:spPr>
          <a:xfrm>
            <a:off x="8619907" y="2119076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2200 Meters</a:t>
            </a:r>
          </a:p>
          <a:p>
            <a:r>
              <a:rPr lang="en-US" sz="2400" dirty="0"/>
              <a:t>135.7 – 137.8 kHz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F7D1A0-0927-8167-3A8D-6D3428D7C21A}"/>
              </a:ext>
            </a:extLst>
          </p:cNvPr>
          <p:cNvCxnSpPr>
            <a:stCxn id="10" idx="2"/>
            <a:endCxn id="9" idx="0"/>
          </p:cNvCxnSpPr>
          <p:nvPr/>
        </p:nvCxnSpPr>
        <p:spPr>
          <a:xfrm>
            <a:off x="9818312" y="2950073"/>
            <a:ext cx="36748" cy="197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32B6D27-21C8-191F-06E1-E638A21EF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862" y="3157529"/>
            <a:ext cx="4557155" cy="16155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6393FA-D9A3-7335-F83B-E65D25624985}"/>
              </a:ext>
            </a:extLst>
          </p:cNvPr>
          <p:cNvSpPr txBox="1"/>
          <p:nvPr/>
        </p:nvSpPr>
        <p:spPr>
          <a:xfrm>
            <a:off x="2875862" y="2820242"/>
            <a:ext cx="299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Submarine Comms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7C987-CD64-D7DD-8E09-9A57F4D95BDB}"/>
              </a:ext>
            </a:extLst>
          </p:cNvPr>
          <p:cNvSpPr txBox="1"/>
          <p:nvPr/>
        </p:nvSpPr>
        <p:spPr>
          <a:xfrm>
            <a:off x="378303" y="2937596"/>
            <a:ext cx="2497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Older ELF comms:</a:t>
            </a:r>
          </a:p>
          <a:p>
            <a:r>
              <a:rPr lang="en-US" sz="2400" dirty="0"/>
              <a:t>USN 76 Hz</a:t>
            </a:r>
          </a:p>
          <a:p>
            <a:r>
              <a:rPr lang="en-US" sz="2400" dirty="0"/>
              <a:t>Russia 82 Hz </a:t>
            </a:r>
          </a:p>
          <a:p>
            <a:r>
              <a:rPr lang="en-US" sz="2400" dirty="0"/>
              <a:t>India - ?Hz</a:t>
            </a:r>
          </a:p>
          <a:p>
            <a:r>
              <a:rPr lang="en-US" sz="2400" dirty="0"/>
              <a:t>China - ?Hz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6440F0-5812-9923-F886-E48D8DC7915B}"/>
              </a:ext>
            </a:extLst>
          </p:cNvPr>
          <p:cNvSpPr txBox="1"/>
          <p:nvPr/>
        </p:nvSpPr>
        <p:spPr>
          <a:xfrm>
            <a:off x="10672997" y="4204106"/>
            <a:ext cx="117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NDB’s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E46E08-B1A6-212C-1CEA-895F3E980DBB}"/>
              </a:ext>
            </a:extLst>
          </p:cNvPr>
          <p:cNvCxnSpPr>
            <a:cxnSpLocks/>
          </p:cNvCxnSpPr>
          <p:nvPr/>
        </p:nvCxnSpPr>
        <p:spPr>
          <a:xfrm>
            <a:off x="10672997" y="4631506"/>
            <a:ext cx="1226713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07B506F-6D27-A630-E39D-DAD16E559D84}"/>
              </a:ext>
            </a:extLst>
          </p:cNvPr>
          <p:cNvSpPr txBox="1"/>
          <p:nvPr/>
        </p:nvSpPr>
        <p:spPr>
          <a:xfrm rot="16200000">
            <a:off x="9722073" y="4098943"/>
            <a:ext cx="129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LowFERs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822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495A-4420-A2B3-586B-2558D893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2200 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7644-76CD-E91B-BF1E-168C7F489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135.7 to 137.8 kHz (2.1 kHz of spectrum)</a:t>
            </a:r>
          </a:p>
          <a:p>
            <a:r>
              <a:rPr lang="en-US" dirty="0"/>
              <a:t>Max 1 Watt EIRP</a:t>
            </a:r>
          </a:p>
          <a:p>
            <a:r>
              <a:rPr lang="en-US" dirty="0"/>
              <a:t>General Class and higher</a:t>
            </a:r>
          </a:p>
          <a:p>
            <a:r>
              <a:rPr lang="en-US" dirty="0"/>
              <a:t>Permissible Modes CW, RTTY, Data, Phone and Image</a:t>
            </a:r>
          </a:p>
          <a:p>
            <a:r>
              <a:rPr lang="en-US" dirty="0"/>
              <a:t>Must inform power company prior to operation.  Must prevent interference to existing PLC systems on their electric power transmission lines</a:t>
            </a:r>
          </a:p>
          <a:p>
            <a:pPr lvl="1"/>
            <a:r>
              <a:rPr lang="en-US" dirty="0">
                <a:hlinkClick r:id="rId2"/>
              </a:rPr>
              <a:t>https://utc.org/plc-database-amateur-notification-process/</a:t>
            </a:r>
            <a:r>
              <a:rPr lang="en-US" dirty="0"/>
              <a:t> </a:t>
            </a:r>
          </a:p>
          <a:p>
            <a:r>
              <a:rPr lang="en-US" dirty="0"/>
              <a:t>Max antenna height 60 meters (197 feet)</a:t>
            </a:r>
          </a:p>
        </p:txBody>
      </p:sp>
    </p:spTree>
    <p:extLst>
      <p:ext uri="{BB962C8B-B14F-4D97-AF65-F5344CB8AC3E}">
        <p14:creationId xmlns:p14="http://schemas.microsoft.com/office/powerpoint/2010/main" val="109315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495A-4420-A2B3-586B-2558D893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2200 Meter Band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7644-76CD-E91B-BF1E-168C7F489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135.7–136.0 kHz</a:t>
            </a:r>
          </a:p>
          <a:p>
            <a:pPr lvl="1">
              <a:spcBef>
                <a:spcPts val="0"/>
              </a:spcBef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Station Tests and transatlantic reception window</a:t>
            </a:r>
            <a:endParaRPr lang="en-US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136.0–137.4 kHz</a:t>
            </a:r>
          </a:p>
          <a:p>
            <a:pPr lvl="1">
              <a:spcBef>
                <a:spcPts val="0"/>
              </a:spcBef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Telegraphy</a:t>
            </a:r>
            <a:endParaRPr lang="en-US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137.4–137.6 kHz</a:t>
            </a:r>
          </a:p>
          <a:p>
            <a:pPr lvl="1">
              <a:spcBef>
                <a:spcPts val="0"/>
              </a:spcBef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Non-Telegraphy digital modes</a:t>
            </a:r>
            <a:endParaRPr lang="en-US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137.6–137.8 kHz</a:t>
            </a:r>
          </a:p>
          <a:p>
            <a:pPr lvl="1">
              <a:spcBef>
                <a:spcPts val="0"/>
              </a:spcBef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Very slow telegraphy centered on 137.7 kHz</a:t>
            </a:r>
          </a:p>
          <a:p>
            <a:pPr lvl="1">
              <a:spcBef>
                <a:spcPts val="0"/>
              </a:spcBef>
            </a:pPr>
            <a:endParaRPr lang="en-US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JT9/FST4/WSPR/FST4W – 136.0 kHz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779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6A44-37C1-C596-E99C-58F5DB17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WSPR Contacts on 2200 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D1644-41A9-BC9D-A9E5-DBEF0A18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70" y="1276735"/>
            <a:ext cx="8732640" cy="52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3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FBB4-5FE8-0237-BBEB-0E825212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300 kHz to 3 MHz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F73A5-EA52-FA08-5FF6-3A0CF1809BE6}"/>
              </a:ext>
            </a:extLst>
          </p:cNvPr>
          <p:cNvSpPr txBox="1"/>
          <p:nvPr/>
        </p:nvSpPr>
        <p:spPr>
          <a:xfrm>
            <a:off x="2655996" y="2228244"/>
            <a:ext cx="1343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TIS</a:t>
            </a:r>
          </a:p>
          <a:p>
            <a:r>
              <a:rPr lang="en-US" sz="2800" dirty="0"/>
              <a:t>530 kHz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F3F17-6C4C-F62D-CACB-42176ECDA71A}"/>
              </a:ext>
            </a:extLst>
          </p:cNvPr>
          <p:cNvSpPr txBox="1"/>
          <p:nvPr/>
        </p:nvSpPr>
        <p:spPr>
          <a:xfrm>
            <a:off x="1510788" y="3521526"/>
            <a:ext cx="187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630 Meters</a:t>
            </a:r>
          </a:p>
          <a:p>
            <a:r>
              <a:rPr lang="en-US" sz="2400" dirty="0"/>
              <a:t>472 - 479 kHz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F7D1A0-0927-8167-3A8D-6D3428D7C21A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 flipH="1">
            <a:off x="2440198" y="4352523"/>
            <a:ext cx="6905" cy="522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6393FA-D9A3-7335-F83B-E65D25624985}"/>
              </a:ext>
            </a:extLst>
          </p:cNvPr>
          <p:cNvSpPr txBox="1"/>
          <p:nvPr/>
        </p:nvSpPr>
        <p:spPr>
          <a:xfrm>
            <a:off x="4319732" y="3539049"/>
            <a:ext cx="384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AM Broadcast Band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7C987-CD64-D7DD-8E09-9A57F4D95BDB}"/>
              </a:ext>
            </a:extLst>
          </p:cNvPr>
          <p:cNvSpPr txBox="1"/>
          <p:nvPr/>
        </p:nvSpPr>
        <p:spPr>
          <a:xfrm>
            <a:off x="769948" y="4273454"/>
            <a:ext cx="117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NDB’s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D8120-123B-8C25-BF67-0E3232EC4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1" y="4875212"/>
            <a:ext cx="11939737" cy="13029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266B7C-2C59-B079-89AB-7A2B5B215D96}"/>
              </a:ext>
            </a:extLst>
          </p:cNvPr>
          <p:cNvSpPr/>
          <p:nvPr/>
        </p:nvSpPr>
        <p:spPr>
          <a:xfrm>
            <a:off x="2368447" y="4875212"/>
            <a:ext cx="143502" cy="1158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172662F-916C-EC99-9A35-3F06BD78F3D2}"/>
              </a:ext>
            </a:extLst>
          </p:cNvPr>
          <p:cNvSpPr/>
          <p:nvPr/>
        </p:nvSpPr>
        <p:spPr>
          <a:xfrm rot="5400000">
            <a:off x="5741527" y="1637221"/>
            <a:ext cx="804469" cy="5631892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6C13F5-33F8-F861-E967-6C84885E9B8A}"/>
              </a:ext>
            </a:extLst>
          </p:cNvPr>
          <p:cNvSpPr txBox="1"/>
          <p:nvPr/>
        </p:nvSpPr>
        <p:spPr>
          <a:xfrm>
            <a:off x="7743379" y="2250867"/>
            <a:ext cx="15263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TIS</a:t>
            </a:r>
          </a:p>
          <a:p>
            <a:r>
              <a:rPr lang="en-US" sz="2800" dirty="0"/>
              <a:t>1610 kHz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7538F5-1111-0F33-16CD-B830F2E43A9E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327814" y="3182351"/>
            <a:ext cx="1" cy="1118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E00E6F-06CE-F516-1592-1D0CBF26126D}"/>
              </a:ext>
            </a:extLst>
          </p:cNvPr>
          <p:cNvCxnSpPr>
            <a:cxnSpLocks/>
          </p:cNvCxnSpPr>
          <p:nvPr/>
        </p:nvCxnSpPr>
        <p:spPr>
          <a:xfrm>
            <a:off x="8463750" y="3313572"/>
            <a:ext cx="0" cy="1541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A913E1-F4BC-FEF8-335E-319D1C7C252C}"/>
              </a:ext>
            </a:extLst>
          </p:cNvPr>
          <p:cNvSpPr txBox="1"/>
          <p:nvPr/>
        </p:nvSpPr>
        <p:spPr>
          <a:xfrm>
            <a:off x="8607571" y="3394696"/>
            <a:ext cx="2055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160 Meters</a:t>
            </a:r>
          </a:p>
          <a:p>
            <a:r>
              <a:rPr lang="en-US" sz="2400" dirty="0"/>
              <a:t>1.08 – 2.0 MHz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4837CE-52F3-0B2B-4574-0AA6A7F1B63D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9635481" y="4225693"/>
            <a:ext cx="0" cy="629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54DE1E-A3DA-355D-06FC-3F4FA96FAAC5}"/>
              </a:ext>
            </a:extLst>
          </p:cNvPr>
          <p:cNvCxnSpPr/>
          <p:nvPr/>
        </p:nvCxnSpPr>
        <p:spPr>
          <a:xfrm>
            <a:off x="537981" y="4680641"/>
            <a:ext cx="17425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39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495A-4420-A2B3-586B-2558D893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630 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7644-76CD-E91B-BF1E-168C7F489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Why?  Because it is there.  Long ground wave propagation.  Different from HF skywave propagation</a:t>
            </a:r>
          </a:p>
          <a:p>
            <a:r>
              <a:rPr lang="en-US" dirty="0"/>
              <a:t>472 to 479 kHz (7 kHz of spectrum)</a:t>
            </a:r>
          </a:p>
          <a:p>
            <a:r>
              <a:rPr lang="en-US" dirty="0"/>
              <a:t>Max 5 Watt EIRP</a:t>
            </a:r>
          </a:p>
          <a:p>
            <a:r>
              <a:rPr lang="en-US" dirty="0"/>
              <a:t>General Class and higher</a:t>
            </a:r>
          </a:p>
          <a:p>
            <a:r>
              <a:rPr lang="en-US" dirty="0"/>
              <a:t>Permissible Modes CW, QRSS CW, RTTY, Data (JT9, WSPR, FST4, FST4W, FT8), Phone and Image</a:t>
            </a:r>
          </a:p>
          <a:p>
            <a:r>
              <a:rPr lang="en-US" dirty="0"/>
              <a:t>Must inform power company prior to operation.  Must prevent interference to existing PLC systems on their electric power transmission lines</a:t>
            </a:r>
          </a:p>
          <a:p>
            <a:pPr lvl="1"/>
            <a:r>
              <a:rPr lang="en-US" dirty="0">
                <a:hlinkClick r:id="rId2"/>
              </a:rPr>
              <a:t>https://utc.org/plc-database-amateur-notification-process/</a:t>
            </a:r>
            <a:r>
              <a:rPr lang="en-US" dirty="0"/>
              <a:t> </a:t>
            </a:r>
          </a:p>
          <a:p>
            <a:r>
              <a:rPr lang="en-US" dirty="0"/>
              <a:t>Max antenna height 60 meters (197 feet)</a:t>
            </a:r>
          </a:p>
          <a:p>
            <a:r>
              <a:rPr lang="en-US" dirty="0"/>
              <a:t>472 kHz.org - Great resource website:  </a:t>
            </a:r>
            <a:r>
              <a:rPr lang="en-US" sz="1800" dirty="0">
                <a:hlinkClick r:id="rId3"/>
              </a:rPr>
              <a:t>https://www.youtube.com/watch?v=tIpoJl_I8Gc</a:t>
            </a:r>
            <a:r>
              <a:rPr lang="en-US" sz="1800" dirty="0"/>
              <a:t>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6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25142</TotalTime>
  <Words>1774</Words>
  <Application>Microsoft Office PowerPoint</Application>
  <PresentationFormat>Widescreen</PresentationFormat>
  <Paragraphs>201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Office Theme</vt:lpstr>
      <vt:lpstr>The World Below 160 Meters</vt:lpstr>
      <vt:lpstr>The Spectrum at and Below 160</vt:lpstr>
      <vt:lpstr>PowerPoint Presentation</vt:lpstr>
      <vt:lpstr>0 Hz to 300 kHz</vt:lpstr>
      <vt:lpstr>2200 Meters</vt:lpstr>
      <vt:lpstr>2200 Meter Band Plan</vt:lpstr>
      <vt:lpstr>WSPR Contacts on 2200 Meters</vt:lpstr>
      <vt:lpstr>300 kHz to 3 MHz</vt:lpstr>
      <vt:lpstr>630 Meters</vt:lpstr>
      <vt:lpstr>630 Meter Band Plan</vt:lpstr>
      <vt:lpstr>Transmitters/Transverters</vt:lpstr>
      <vt:lpstr>Transmitters/Transverters</vt:lpstr>
      <vt:lpstr>630 Meter Antennas</vt:lpstr>
      <vt:lpstr>630 Meter Antennas</vt:lpstr>
      <vt:lpstr>WSPR Contacts on 630 meters</vt:lpstr>
      <vt:lpstr>Non Directional Beacons 190 – 535 kHz</vt:lpstr>
      <vt:lpstr>WWVB – Time Signal Station 60 kHz</vt:lpstr>
      <vt:lpstr>Travelers Information Service (TIS)</vt:lpstr>
      <vt:lpstr>LowFERs – Low Frequency Experimental Radio</vt:lpstr>
      <vt:lpstr>Natural Phenomenon</vt:lpstr>
      <vt:lpstr>Whistlers</vt:lpstr>
      <vt:lpstr>Sunspots Effect on Low Frequencies</vt:lpstr>
      <vt:lpstr>Dawn Chorus</vt:lpstr>
      <vt:lpstr>Schumann Resonances</vt:lpstr>
      <vt:lpstr>Extremely Low Frequency Phenomenon</vt:lpstr>
      <vt:lpstr>References</vt:lpstr>
      <vt:lpstr>More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Below 160 Meters</dc:title>
  <dc:creator>Kevin Scott</dc:creator>
  <cp:lastModifiedBy>Kevin Scott</cp:lastModifiedBy>
  <cp:revision>11</cp:revision>
  <dcterms:created xsi:type="dcterms:W3CDTF">2023-01-09T01:18:41Z</dcterms:created>
  <dcterms:modified xsi:type="dcterms:W3CDTF">2023-01-31T14:29:19Z</dcterms:modified>
</cp:coreProperties>
</file>