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660" y="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880" cy="5306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880" cy="5306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880" cy="53064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 cstate="print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 cstate="print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 cstate="print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k2bsa.net/" TargetMode="External"/><Relationship Id="rId2" Type="http://schemas.openxmlformats.org/officeDocument/2006/relationships/hyperlink" Target="https://kk4bsa.info/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arrl.org/amateur-radio-and-scouti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2"/>
          <p:cNvSpPr/>
          <p:nvPr/>
        </p:nvSpPr>
        <p:spPr>
          <a:xfrm>
            <a:off x="1828800" y="1597320"/>
            <a:ext cx="4952880" cy="1217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b="1" strike="noStrike" spc="-1">
                <a:solidFill>
                  <a:srgbClr val="1F497D"/>
                </a:solidFill>
                <a:latin typeface="Tahoma"/>
                <a:ea typeface="DejaVu Sans"/>
              </a:rPr>
              <a:t>Radio Scouting &amp; JOTA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115" name="Rectangle 3"/>
          <p:cNvSpPr/>
          <p:nvPr/>
        </p:nvSpPr>
        <p:spPr>
          <a:xfrm>
            <a:off x="1828800" y="3645000"/>
            <a:ext cx="4951080" cy="1866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17375E"/>
                </a:solidFill>
                <a:latin typeface="Tahoma"/>
                <a:ea typeface="DejaVu Sans"/>
              </a:rPr>
              <a:t>Presented By</a:t>
            </a:r>
            <a:endParaRPr lang="en-US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17375E"/>
                </a:solidFill>
                <a:latin typeface="Tahoma"/>
                <a:ea typeface="DejaVu Sans"/>
              </a:rPr>
              <a:t>Steve Back</a:t>
            </a:r>
            <a:endParaRPr lang="en-US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17375E"/>
                </a:solidFill>
                <a:latin typeface="Tahoma"/>
                <a:ea typeface="DejaVu Sans"/>
              </a:rPr>
              <a:t>WB2OGY</a:t>
            </a:r>
            <a:endParaRPr lang="en-US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17375E"/>
                </a:solidFill>
                <a:latin typeface="Tahoma"/>
                <a:ea typeface="DejaVu Sans"/>
              </a:rPr>
              <a:t>GARS Workshop</a:t>
            </a:r>
            <a:endParaRPr lang="en-US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17375E"/>
                </a:solidFill>
                <a:latin typeface="Tahoma"/>
                <a:ea typeface="DejaVu Sans"/>
              </a:rPr>
              <a:t>August </a:t>
            </a:r>
            <a:r>
              <a:rPr lang="en-US" sz="2800" b="0" strike="noStrike" spc="-1" dirty="0" smtClean="0">
                <a:solidFill>
                  <a:srgbClr val="17375E"/>
                </a:solidFill>
                <a:latin typeface="Tahoma"/>
                <a:ea typeface="DejaVu Sans"/>
              </a:rPr>
              <a:t>17, </a:t>
            </a:r>
            <a:r>
              <a:rPr lang="en-US" sz="2800" b="0" strike="noStrike" spc="-1" dirty="0">
                <a:solidFill>
                  <a:srgbClr val="17375E"/>
                </a:solidFill>
                <a:latin typeface="Tahoma"/>
                <a:ea typeface="DejaVu Sans"/>
              </a:rPr>
              <a:t>2021</a:t>
            </a:r>
            <a:endParaRPr lang="en-US" sz="2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/>
          <p:cNvSpPr/>
          <p:nvPr/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1" strike="noStrike" spc="-1">
                <a:latin typeface="Arial"/>
              </a:rPr>
              <a:t>JOTA Objectives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61000" lnSpcReduction="20000"/>
          </a:bodyPr>
          <a:lstStyle/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4600" b="0" strike="noStrike" spc="-1" dirty="0">
                <a:latin typeface="Arial"/>
              </a:rPr>
              <a:t>Increase the participation of Scouts, Leaders, Councils and the public</a:t>
            </a: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4600" b="0" strike="noStrike" spc="-1" dirty="0">
                <a:latin typeface="Arial"/>
              </a:rPr>
              <a:t>Increase the level of communication and support for events</a:t>
            </a: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4600" b="0" strike="noStrike" spc="-1" dirty="0">
                <a:latin typeface="Arial"/>
              </a:rPr>
              <a:t>Increase the awareness of Radio Scouting throughout Scouting</a:t>
            </a: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4600" b="0" strike="noStrike" spc="-1" dirty="0">
                <a:latin typeface="Arial"/>
              </a:rPr>
              <a:t>Improve Station reporting of their events activities</a:t>
            </a: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4600" b="0" strike="noStrike" spc="-1" dirty="0">
                <a:latin typeface="Arial"/>
              </a:rPr>
              <a:t>Participate</a:t>
            </a: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4600" b="0" strike="noStrike" spc="-1" dirty="0">
                <a:latin typeface="Arial"/>
              </a:rPr>
              <a:t>Increase the fun</a:t>
            </a:r>
            <a:endParaRPr lang="en-US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138"/>
          <p:cNvSpPr/>
          <p:nvPr/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1" strike="noStrike" spc="-1">
                <a:latin typeface="Arial"/>
              </a:rPr>
              <a:t>Suggested JOTA Frequencies</a:t>
            </a:r>
            <a:endParaRPr lang="en-US" sz="4400" b="0" strike="noStrike" spc="-1">
              <a:latin typeface="Arial"/>
            </a:endParaRPr>
          </a:p>
        </p:txBody>
      </p:sp>
      <p:graphicFrame>
        <p:nvGraphicFramePr>
          <p:cNvPr id="140" name="Table 139"/>
          <p:cNvGraphicFramePr/>
          <p:nvPr/>
        </p:nvGraphicFramePr>
        <p:xfrm>
          <a:off x="437400" y="1416960"/>
          <a:ext cx="8229240" cy="5295600"/>
        </p:xfrm>
        <a:graphic>
          <a:graphicData uri="http://schemas.openxmlformats.org/drawingml/2006/table">
            <a:tbl>
              <a:tblPr/>
              <a:tblGrid>
                <a:gridCol w="41144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latin typeface="Times New Roman"/>
                        </a:rPr>
                        <a:t>80 m</a:t>
                      </a:r>
                      <a:endParaRPr lang="en-US" sz="2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latin typeface="Times New Roman"/>
                        </a:rPr>
                        <a:t>3.920 – 3.940</a:t>
                      </a:r>
                      <a:endParaRPr lang="en-US" sz="24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strike="noStrike" spc="-1">
                          <a:latin typeface="Times New Roman"/>
                        </a:rPr>
                        <a:t>3.670 – 3.690 (1)</a:t>
                      </a:r>
                      <a:endParaRPr lang="en-US" sz="2400" b="0" strike="noStrike" spc="-1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3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40 m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7.180 – 7.200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7.270 – 7.290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3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20 m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14.270 – 14.290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14.320 – 14.340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7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17 m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18.140 – 18.150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7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15 m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21.360 – 21.400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7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12 m	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24.960 – 24.980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7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10 m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28.350 – 28.400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0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6 m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50.160 – 50.200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0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D-Star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REF033A h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20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DMR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latin typeface="Arial"/>
                        </a:rPr>
                        <a:t>Talk group 907 JOTA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Box 140"/>
          <p:cNvSpPr txBox="1"/>
          <p:nvPr/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JOTA 2021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 fontScale="65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Third weekend in October every year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GARS will support JOTA at the 5255, 368 Grayson Highway, Lawrenceville on October 16th </a:t>
            </a:r>
            <a:r>
              <a:rPr lang="en-US" sz="3200" b="0" strike="noStrike" spc="-1">
                <a:latin typeface="Arial"/>
                <a:ea typeface="Noto Sans CJK SC"/>
              </a:rPr>
              <a:t>October 16</a:t>
            </a:r>
            <a:r>
              <a:rPr lang="en-US" sz="1400" b="0" strike="noStrike" spc="-1" baseline="14000000">
                <a:latin typeface="Nimbus Sans L;Arial"/>
                <a:ea typeface="Noto Sans CJK SC"/>
              </a:rPr>
              <a:t>th</a:t>
            </a:r>
            <a:endParaRPr lang="en-US" sz="1400" b="0" strike="noStrike" spc="-1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I will be behind the VFW building setting up at about 8:15 AM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I will supply one station and antenna and hope to have at least one additional HF station and VHF/UHF/DMR/D-STAR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Radio Merit Badge will be taught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Box 142"/>
          <p:cNvSpPr txBox="1"/>
          <p:nvPr/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What I need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 fontScale="8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Operators and people to explain Amateur Radio to the Scouts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Help with Merit Badge Class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Additional stations with at least one additional portable antenna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Hopefully GARS can provide Lunch for staff and Scouts and help serving it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General support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/>
          <p:cNvSpPr/>
          <p:nvPr/>
        </p:nvSpPr>
        <p:spPr>
          <a:xfrm>
            <a:off x="1370160" y="380880"/>
            <a:ext cx="6857640" cy="1141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Arial"/>
                <a:ea typeface="DejaVu Sans"/>
              </a:rPr>
              <a:t>Radio Scouting Emblem</a:t>
            </a:r>
            <a:endParaRPr lang="en-US" sz="4400" b="0" strike="noStrike" spc="-1">
              <a:latin typeface="Arial"/>
            </a:endParaRPr>
          </a:p>
        </p:txBody>
      </p:sp>
      <p:pic>
        <p:nvPicPr>
          <p:cNvPr id="117" name="Picture 116"/>
          <p:cNvPicPr/>
          <p:nvPr/>
        </p:nvPicPr>
        <p:blipFill>
          <a:blip r:embed="rId2" cstate="print"/>
          <a:stretch/>
        </p:blipFill>
        <p:spPr>
          <a:xfrm>
            <a:off x="1941840" y="1604520"/>
            <a:ext cx="5258880" cy="39762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Rectangle 117"/>
          <p:cNvSpPr/>
          <p:nvPr/>
        </p:nvSpPr>
        <p:spPr>
          <a:xfrm>
            <a:off x="1370160" y="326880"/>
            <a:ext cx="6857640" cy="1249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Arial"/>
                <a:ea typeface="DejaVu Sans"/>
              </a:rPr>
              <a:t>Radio Scouting Resources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1371600" y="1676520"/>
            <a:ext cx="6856200" cy="426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71500" lnSpcReduction="20000"/>
          </a:bodyPr>
          <a:lstStyle/>
          <a:p>
            <a:pPr marL="216000" indent="-215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KK4BSA Northeast Georgia Council Radio Club</a:t>
            </a:r>
            <a:endParaRPr lang="en-US" sz="3200" b="0" strike="noStrike" spc="-1" dirty="0">
              <a:latin typeface="Arial"/>
            </a:endParaRP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Camp Rainey Mountain Repeater</a:t>
            </a:r>
            <a:endParaRPr lang="en-US" sz="2800" b="0" strike="noStrike" spc="-1" dirty="0">
              <a:latin typeface="Arial"/>
            </a:endParaRP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JOTA &amp; Special Events</a:t>
            </a:r>
            <a:endParaRPr lang="en-US" sz="2800" b="0" strike="noStrike" spc="-1" dirty="0">
              <a:latin typeface="Arial"/>
            </a:endParaRP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n-US" sz="2800" b="0" u="sng" strike="noStrike" spc="-1" dirty="0">
                <a:solidFill>
                  <a:srgbClr val="0000FF"/>
                </a:solidFill>
                <a:uFillTx/>
                <a:latin typeface="Arial"/>
                <a:ea typeface="DejaVu Sans"/>
                <a:hlinkClick r:id="rId2"/>
              </a:rPr>
              <a:t>https://kk4bsa.info</a:t>
            </a:r>
            <a:endParaRPr lang="en-US" sz="28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300" spc="-1" dirty="0">
                <a:solidFill>
                  <a:srgbClr val="000000"/>
                </a:solidFill>
                <a:latin typeface="Arial"/>
              </a:rPr>
              <a:t>K2BSA</a:t>
            </a: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2800" spc="-1" dirty="0">
                <a:solidFill>
                  <a:srgbClr val="000000"/>
                </a:solidFill>
                <a:latin typeface="Arial"/>
              </a:rPr>
              <a:t>K2BSA Amateur Radio Association National BSA</a:t>
            </a: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2800" spc="-1" dirty="0">
                <a:solidFill>
                  <a:srgbClr val="000000"/>
                </a:solidFill>
                <a:latin typeface="Arial"/>
              </a:rPr>
              <a:t>BSA Nation all Jamboree &amp; Special Events</a:t>
            </a: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2800" b="0" u="sng" strike="noStrike" spc="-1" dirty="0">
                <a:solidFill>
                  <a:srgbClr val="0000FF"/>
                </a:solidFill>
                <a:uFillTx/>
                <a:latin typeface="Arial"/>
                <a:ea typeface="DejaVu Sans"/>
                <a:hlinkClick r:id="rId3"/>
              </a:rPr>
              <a:t>https://k2bsa.net</a:t>
            </a:r>
            <a:endParaRPr lang="en-US" sz="28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300" spc="-1" dirty="0">
                <a:solidFill>
                  <a:srgbClr val="000000"/>
                </a:solidFill>
                <a:latin typeface="Arial"/>
              </a:rPr>
              <a:t>ARRL</a:t>
            </a: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2800" b="0" u="sng" strike="noStrike" spc="-1" dirty="0">
                <a:solidFill>
                  <a:srgbClr val="0000FF"/>
                </a:solidFill>
                <a:uFillTx/>
                <a:latin typeface="Arial"/>
                <a:ea typeface="DejaVu Sans"/>
                <a:hlinkClick r:id="rId4"/>
              </a:rPr>
              <a:t>http://www.arrl.org/amateur-radio-and-scouting</a:t>
            </a:r>
            <a:endParaRPr lang="en-US" sz="2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Rectangle 119"/>
          <p:cNvSpPr/>
          <p:nvPr/>
        </p:nvSpPr>
        <p:spPr>
          <a:xfrm>
            <a:off x="1370160" y="380880"/>
            <a:ext cx="6857640" cy="1141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rmAutofit fontScale="86000"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Arial"/>
                <a:ea typeface="DejaVu Sans"/>
              </a:rPr>
              <a:t>Boy Scouts of America Radio Scouting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1371600" y="1676520"/>
            <a:ext cx="6856200" cy="426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88000" lnSpcReduction="10000"/>
          </a:bodyPr>
          <a:lstStyle/>
          <a:p>
            <a:pPr marL="216000" indent="-215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  <a:ea typeface="DejaVu Sans"/>
              </a:rPr>
              <a:t>Jamboree On The Air</a:t>
            </a:r>
            <a:endParaRPr lang="en-US" sz="3200" b="0" strike="noStrike" spc="-1">
              <a:latin typeface="Arial"/>
            </a:endParaRP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Introduction for Scouts</a:t>
            </a:r>
            <a:endParaRPr lang="en-US" sz="2800" b="0" strike="noStrike" spc="-1">
              <a:latin typeface="Arial"/>
            </a:endParaRPr>
          </a:p>
          <a:p>
            <a:pPr marL="216000" indent="-215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  <a:ea typeface="DejaVu Sans"/>
              </a:rPr>
              <a:t>Scouting Advancement</a:t>
            </a:r>
            <a:endParaRPr lang="en-US" sz="3200" b="0" strike="noStrike" spc="-1">
              <a:latin typeface="Arial"/>
            </a:endParaRPr>
          </a:p>
          <a:p>
            <a:pPr marL="432000" lvl="1" indent="-215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Radio Merit Badge</a:t>
            </a:r>
            <a:endParaRPr lang="en-US" sz="2800" b="0" strike="noStrike" spc="-1">
              <a:latin typeface="Arial"/>
            </a:endParaRPr>
          </a:p>
          <a:p>
            <a:pPr marL="216000" indent="-215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  <a:ea typeface="DejaVu Sans"/>
              </a:rPr>
              <a:t>Licensing and Morse Code</a:t>
            </a:r>
            <a:endParaRPr lang="en-US" sz="3200" b="0" strike="noStrike" spc="-1">
              <a:latin typeface="Arial"/>
            </a:endParaRP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Uniform Badges</a:t>
            </a:r>
            <a:endParaRPr lang="en-US" sz="2800" b="0" strike="noStrike" spc="-1">
              <a:latin typeface="Arial"/>
            </a:endParaRPr>
          </a:p>
          <a:p>
            <a:pPr marL="216000" indent="-215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  <a:ea typeface="DejaVu Sans"/>
              </a:rPr>
              <a:t>Leader Recognition</a:t>
            </a:r>
            <a:endParaRPr lang="en-US" sz="3200" b="0" strike="noStrike" spc="-1">
              <a:latin typeface="Arial"/>
            </a:endParaRP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ARRL Service to Scouting</a:t>
            </a:r>
            <a:endParaRPr lang="en-US" sz="2800" b="0" strike="noStrike" spc="-1">
              <a:latin typeface="Arial"/>
            </a:endParaRPr>
          </a:p>
        </p:txBody>
      </p:sp>
      <p:pic>
        <p:nvPicPr>
          <p:cNvPr id="122" name="Picture 4" descr="AmateurRadioOperator001.jpg"/>
          <p:cNvPicPr/>
          <p:nvPr/>
        </p:nvPicPr>
        <p:blipFill>
          <a:blip r:embed="rId2" cstate="print"/>
          <a:stretch/>
        </p:blipFill>
        <p:spPr>
          <a:xfrm>
            <a:off x="5486400" y="4343400"/>
            <a:ext cx="3199320" cy="509400"/>
          </a:xfrm>
          <a:prstGeom prst="rect">
            <a:avLst/>
          </a:prstGeom>
          <a:ln w="0">
            <a:noFill/>
          </a:ln>
        </p:spPr>
      </p:pic>
      <p:pic>
        <p:nvPicPr>
          <p:cNvPr id="123" name="Picture 5" descr="InterpretorStrip001.jpg"/>
          <p:cNvPicPr/>
          <p:nvPr/>
        </p:nvPicPr>
        <p:blipFill>
          <a:blip r:embed="rId3" cstate="print"/>
          <a:stretch/>
        </p:blipFill>
        <p:spPr>
          <a:xfrm>
            <a:off x="5486400" y="5000040"/>
            <a:ext cx="3198960" cy="485280"/>
          </a:xfrm>
          <a:prstGeom prst="rect">
            <a:avLst/>
          </a:prstGeom>
          <a:ln w="0">
            <a:noFill/>
          </a:ln>
        </p:spPr>
      </p:pic>
      <p:pic>
        <p:nvPicPr>
          <p:cNvPr id="124" name="Picture 123"/>
          <p:cNvPicPr/>
          <p:nvPr/>
        </p:nvPicPr>
        <p:blipFill>
          <a:blip r:embed="rId4" cstate="print"/>
          <a:stretch/>
        </p:blipFill>
        <p:spPr>
          <a:xfrm>
            <a:off x="2971800" y="5942880"/>
            <a:ext cx="1540800" cy="7311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/>
          <p:cNvSpPr/>
          <p:nvPr/>
        </p:nvSpPr>
        <p:spPr>
          <a:xfrm>
            <a:off x="1370160" y="380880"/>
            <a:ext cx="6857640" cy="1141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Arial"/>
                <a:ea typeface="DejaVu Sans"/>
              </a:rPr>
              <a:t>JOTA Organization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1371600" y="1676520"/>
            <a:ext cx="6856200" cy="426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81500" lnSpcReduction="10000"/>
          </a:bodyPr>
          <a:lstStyle/>
          <a:p>
            <a:pPr marL="216000" indent="-215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World Organization of the Scout Movement</a:t>
            </a:r>
            <a:endParaRPr lang="en-US" sz="3400" b="0" strike="noStrike" spc="-1" dirty="0">
              <a:latin typeface="Arial"/>
            </a:endParaRP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3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Started in 1957</a:t>
            </a:r>
            <a:endParaRPr lang="en-US" sz="3100" b="0" strike="noStrike" spc="-1" dirty="0">
              <a:latin typeface="Arial"/>
            </a:endParaRP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3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Owns and Operates the World-Wide Event</a:t>
            </a:r>
            <a:endParaRPr lang="en-US" sz="3100" b="0" strike="noStrike" spc="-1" dirty="0">
              <a:latin typeface="Arial"/>
            </a:endParaRP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3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Boy Scouts Primarily and Girl Scouts Invited</a:t>
            </a:r>
            <a:endParaRPr lang="en-US" sz="31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Boy Scouts of America</a:t>
            </a:r>
            <a:endParaRPr lang="en-US" sz="3400" b="0" strike="noStrike" spc="-1" dirty="0">
              <a:latin typeface="Arial"/>
            </a:endParaRP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3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Responsible for National Operation</a:t>
            </a:r>
            <a:endParaRPr lang="en-US" sz="3100" b="0" strike="noStrike" spc="-1" dirty="0">
              <a:latin typeface="Arial"/>
            </a:endParaRP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3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BSA International Department</a:t>
            </a:r>
            <a:endParaRPr lang="en-US" sz="3100" b="0" strike="noStrike" spc="-1" dirty="0">
              <a:latin typeface="Arial"/>
            </a:endParaRP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31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Local Council International Representative</a:t>
            </a:r>
            <a:endParaRPr lang="en-US" sz="2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ctangle 126"/>
          <p:cNvSpPr/>
          <p:nvPr/>
        </p:nvSpPr>
        <p:spPr>
          <a:xfrm>
            <a:off x="1370160" y="380880"/>
            <a:ext cx="6857640" cy="1141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Arial"/>
                <a:ea typeface="DejaVu Sans"/>
              </a:rPr>
              <a:t>Supporters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1257300" y="1689120"/>
            <a:ext cx="6856200" cy="426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6000" lnSpcReduction="10000"/>
          </a:bodyPr>
          <a:lstStyle/>
          <a:p>
            <a:pPr marL="216000" indent="-215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ARRL</a:t>
            </a:r>
            <a:endParaRPr lang="en-US" sz="2400" b="0" strike="noStrike" spc="-1" dirty="0">
              <a:latin typeface="Arial"/>
            </a:endParaRP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Promotes Event</a:t>
            </a:r>
            <a:endParaRPr lang="en-US" sz="2000" b="0" strike="noStrike" spc="-1" dirty="0">
              <a:latin typeface="Arial"/>
            </a:endParaRP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Encourages Clubs and Members</a:t>
            </a:r>
            <a:endParaRPr lang="en-US" sz="2000" b="0" strike="noStrike" spc="-1" dirty="0">
              <a:latin typeface="Arial"/>
            </a:endParaRP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Education, Youth, Public Relations</a:t>
            </a:r>
            <a:endParaRPr lang="en-US" sz="20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K2BSA Amateur Radio Association</a:t>
            </a:r>
            <a:endParaRPr lang="en-US" sz="2400" b="0" strike="noStrike" spc="-1" dirty="0">
              <a:latin typeface="Arial"/>
            </a:endParaRP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Communication Program</a:t>
            </a:r>
            <a:endParaRPr lang="en-US" sz="2000" b="0" strike="noStrike" spc="-1" dirty="0">
              <a:latin typeface="Arial"/>
            </a:endParaRP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Resource Clearing House</a:t>
            </a:r>
            <a:endParaRPr lang="en-US" sz="2000" b="0" strike="noStrike" spc="-1" dirty="0">
              <a:latin typeface="Arial"/>
            </a:endParaRP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Jamboree Operation</a:t>
            </a:r>
            <a:endParaRPr lang="en-US" sz="20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GARS</a:t>
            </a:r>
            <a:endParaRPr lang="en-US" sz="2400" b="0" strike="noStrike" spc="-1" dirty="0">
              <a:latin typeface="Arial"/>
            </a:endParaRP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Provides JOTA to Gwinnett Youth</a:t>
            </a:r>
            <a:endParaRPr lang="en-US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ectangle 128"/>
          <p:cNvSpPr/>
          <p:nvPr/>
        </p:nvSpPr>
        <p:spPr>
          <a:xfrm>
            <a:off x="1371600" y="380880"/>
            <a:ext cx="6857640" cy="1141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1" strike="noStrike" spc="-1">
                <a:solidFill>
                  <a:srgbClr val="000000"/>
                </a:solidFill>
                <a:latin typeface="Arial"/>
                <a:ea typeface="DejaVu Sans"/>
              </a:rPr>
              <a:t>Sponsors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1371600" y="1676520"/>
            <a:ext cx="6856200" cy="426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88000"/>
          </a:bodyPr>
          <a:lstStyle/>
          <a:p>
            <a:pPr marL="216000" indent="-215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  <a:ea typeface="DejaVu Sans"/>
              </a:rPr>
              <a:t>Icom America</a:t>
            </a:r>
            <a:endParaRPr lang="en-US" sz="3200" b="0" strike="noStrike" spc="-1">
              <a:latin typeface="Arial"/>
            </a:endParaRP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Jamboree on the Air Promotion</a:t>
            </a:r>
            <a:endParaRPr lang="en-US" sz="2800" b="0" strike="noStrike" spc="-1">
              <a:latin typeface="Arial"/>
            </a:endParaRP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Official Transceiver Supplier for the National Scout Jamboree (2013 and 2017)</a:t>
            </a:r>
            <a:endParaRPr lang="en-US" sz="2800" b="0" strike="noStrike" spc="-1">
              <a:latin typeface="Arial"/>
            </a:endParaRP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Installed 3 Repeaters at the Summit Scout Reservation </a:t>
            </a:r>
            <a:endParaRPr lang="en-US" sz="2800" b="0" strike="noStrike" spc="-1">
              <a:latin typeface="Arial"/>
            </a:endParaRPr>
          </a:p>
          <a:p>
            <a:pPr marL="432000" lvl="1" indent="-21528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45000"/>
              <a:buFont typeface="Wingdings 3" charset="2"/>
              <a:buChar char="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DejaVu Sans"/>
              </a:rPr>
              <a:t>Provided Transceivers for 2015 NOAC and for 2016 Philmont Scout Ranch activation</a:t>
            </a:r>
            <a:endParaRPr lang="en-US" sz="2800" b="0" strike="noStrike" spc="-1">
              <a:latin typeface="Arial"/>
            </a:endParaRPr>
          </a:p>
        </p:txBody>
      </p:sp>
      <p:pic>
        <p:nvPicPr>
          <p:cNvPr id="131" name="Picture 6" descr="ICOM-blk-red.png"/>
          <p:cNvPicPr/>
          <p:nvPr/>
        </p:nvPicPr>
        <p:blipFill>
          <a:blip r:embed="rId2" cstate="print"/>
          <a:stretch/>
        </p:blipFill>
        <p:spPr>
          <a:xfrm>
            <a:off x="5266080" y="541800"/>
            <a:ext cx="2868840" cy="13446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ectangle 131"/>
          <p:cNvSpPr/>
          <p:nvPr/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1" strike="noStrike" spc="-1">
                <a:latin typeface="Arial"/>
              </a:rPr>
              <a:t>Radio Merit Badge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457560" y="1352520"/>
            <a:ext cx="8228880" cy="3976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We need to do better marketing Radio to Youth.</a:t>
            </a: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en-US" sz="3200" b="0" strike="noStrike" spc="-1">
              <a:latin typeface="Arial"/>
            </a:endParaRPr>
          </a:p>
        </p:txBody>
      </p:sp>
      <p:pic>
        <p:nvPicPr>
          <p:cNvPr id="134" name="Picture 133"/>
          <p:cNvPicPr/>
          <p:nvPr/>
        </p:nvPicPr>
        <p:blipFill>
          <a:blip r:embed="rId2" cstate="print"/>
          <a:stretch/>
        </p:blipFill>
        <p:spPr>
          <a:xfrm>
            <a:off x="1143000" y="2301480"/>
            <a:ext cx="6400080" cy="43275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/>
          <p:cNvSpPr/>
          <p:nvPr/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400" b="1" strike="noStrike" spc="-1">
                <a:latin typeface="Arial"/>
              </a:rPr>
              <a:t>Jamboree On The Air (JOTA)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000" lnSpcReduction="10000"/>
          </a:bodyPr>
          <a:lstStyle/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latin typeface="Arial"/>
              </a:rPr>
              <a:t>JOTA-JOTI is the largest Scouting Event in the WORLD, with over 1 million Scouts participating across 150 countries? This past year in the USA we had a little over 7,000 Scouts participate from 148 of our 273 Councils at 346 stations.</a:t>
            </a: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latin typeface="Arial"/>
              </a:rPr>
              <a:t>JOTA is the 3</a:t>
            </a:r>
            <a:r>
              <a:rPr lang="en-US" sz="3200" b="0" strike="noStrike" spc="-1" baseline="30000" dirty="0">
                <a:latin typeface="Arial"/>
              </a:rPr>
              <a:t>rd</a:t>
            </a:r>
            <a:r>
              <a:rPr lang="en-US" sz="3200" b="0" strike="noStrike" spc="-1" dirty="0">
                <a:latin typeface="Arial"/>
              </a:rPr>
              <a:t> weekend in October every Year.</a:t>
            </a: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latin typeface="Arial"/>
              </a:rPr>
              <a:t>GARS will participate in JOTA this year on October 16 at the VFW Hall in Lawrenceville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Marketing plan presentation</Template>
  <TotalTime>56</TotalTime>
  <Words>502</Words>
  <Application>Microsoft Office PowerPoint</Application>
  <PresentationFormat>On-screen Show (4:3)</PresentationFormat>
  <Paragraphs>102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Office Theme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[Product Name] Marketing Plan</dc:title>
  <dc:creator>Steven Back</dc:creator>
  <cp:lastModifiedBy>Unauthorized User</cp:lastModifiedBy>
  <cp:revision>13</cp:revision>
  <cp:lastPrinted>1601-01-01T00:00:00Z</cp:lastPrinted>
  <dcterms:created xsi:type="dcterms:W3CDTF">2021-08-05T22:46:14Z</dcterms:created>
  <dcterms:modified xsi:type="dcterms:W3CDTF">2021-10-03T00:38:57Z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ampaign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InternalTags">
    <vt:lpwstr/>
  </property>
  <property fmtid="{D5CDD505-2E9C-101B-9397-08002B2CF9AE}" pid="6" name="LocMarketGroupTiers">
    <vt:lpwstr>,t:Tier 1,t:Tier 2,t:Tier 3,</vt:lpwstr>
  </property>
  <property fmtid="{D5CDD505-2E9C-101B-9397-08002B2CF9AE}" pid="7" name="LocalizationTags">
    <vt:lpwstr/>
  </property>
  <property fmtid="{D5CDD505-2E9C-101B-9397-08002B2CF9AE}" pid="8" name="PresentationFormat">
    <vt:lpwstr>On-screen Show (4:3)</vt:lpwstr>
  </property>
  <property fmtid="{D5CDD505-2E9C-101B-9397-08002B2CF9AE}" pid="9" name="ScenarioTags">
    <vt:lpwstr/>
  </property>
  <property fmtid="{D5CDD505-2E9C-101B-9397-08002B2CF9AE}" pid="10" name="Slides">
    <vt:i4>2</vt:i4>
  </property>
  <property fmtid="{D5CDD505-2E9C-101B-9397-08002B2CF9AE}" pid="11" name="_TemplateID">
    <vt:lpwstr>TC010178121033</vt:lpwstr>
  </property>
</Properties>
</file>