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86f86967b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6f86967b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6f86967b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6f86967b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86f86967b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6f86967b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7028abfee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7028abfee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6f86967b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6f86967b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6f86967b0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6f86967b0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6f86967b0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6f86967b0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86f86967b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6f86967b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86f86967b0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86f86967b0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6f86967b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6f86967b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86f86967b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86f86967b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86f86967b0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6f86967b0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87028abf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87028abf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87028abfe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87028abfe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87028abfe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7028abfe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87028abfe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7028abfe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87028abfe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87028abfe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87028abfe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87028abfe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87028abfee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7028abfe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87028abfee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87028abfee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87028abfee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87028abfe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86f86967b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6f86967b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87028abfee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87028abfee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87028abfee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87028abfee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87028abfee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87028abfee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87028abfee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87028abfee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87028abfee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87028abfee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87028abfee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87028abfee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87028abfee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87028abfee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87028abfee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87028abfee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87028abfee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87028abfee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87028abfee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87028abfee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86f86967b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86f86967b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87028abfee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87028abfee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87028abfee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87028abfee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6f86967b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6f86967b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86f86967b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6f86967b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6f86967b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6f86967b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6f86967b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6f86967b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86f86967b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6f86967b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chirp.danplanet.com/projects/chirp/wiki/Home" TargetMode="Externa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0.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chirp.danplanet.com/projects/chirp/wiki/Hom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18.gif"/><Relationship Id="rId6" Type="http://schemas.openxmlformats.org/officeDocument/2006/relationships/image" Target="../media/image1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chirp.danplanet.com/projects/chirp/wiki/Hom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711375" y="399225"/>
            <a:ext cx="3191850" cy="1301775"/>
          </a:xfrm>
          <a:prstGeom prst="rect">
            <a:avLst/>
          </a:prstGeom>
          <a:noFill/>
          <a:ln>
            <a:noFill/>
          </a:ln>
        </p:spPr>
      </p:pic>
      <p:pic>
        <p:nvPicPr>
          <p:cNvPr id="55" name="Google Shape;55;p13"/>
          <p:cNvPicPr preferRelativeResize="0"/>
          <p:nvPr/>
        </p:nvPicPr>
        <p:blipFill>
          <a:blip r:embed="rId4">
            <a:alphaModFix/>
          </a:blip>
          <a:stretch>
            <a:fillRect/>
          </a:stretch>
        </p:blipFill>
        <p:spPr>
          <a:xfrm>
            <a:off x="2025000" y="0"/>
            <a:ext cx="2134475" cy="1964250"/>
          </a:xfrm>
          <a:prstGeom prst="rect">
            <a:avLst/>
          </a:prstGeom>
          <a:noFill/>
          <a:ln>
            <a:noFill/>
          </a:ln>
        </p:spPr>
      </p:pic>
      <p:sp>
        <p:nvSpPr>
          <p:cNvPr id="56" name="Google Shape;56;p13"/>
          <p:cNvSpPr txBox="1"/>
          <p:nvPr/>
        </p:nvSpPr>
        <p:spPr>
          <a:xfrm>
            <a:off x="1656000" y="2172825"/>
            <a:ext cx="5832000" cy="16968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2800"/>
              <a:t>GARS Workshop - May 2020</a:t>
            </a:r>
            <a:endParaRPr sz="2800"/>
          </a:p>
          <a:p>
            <a:pPr indent="0" lvl="0" marL="0" rtl="0" algn="ctr">
              <a:lnSpc>
                <a:spcPct val="150000"/>
              </a:lnSpc>
              <a:spcBef>
                <a:spcPts val="0"/>
              </a:spcBef>
              <a:spcAft>
                <a:spcPts val="0"/>
              </a:spcAft>
              <a:buNone/>
            </a:pPr>
            <a:r>
              <a:rPr lang="en" sz="2400">
                <a:solidFill>
                  <a:schemeClr val="dk2"/>
                </a:solidFill>
              </a:rPr>
              <a:t>Dallas KD4HNX</a:t>
            </a:r>
            <a:endParaRPr sz="2400">
              <a:solidFill>
                <a:schemeClr val="dk2"/>
              </a:solidFill>
            </a:endParaRPr>
          </a:p>
          <a:p>
            <a:pPr indent="0" lvl="0" marL="0" rtl="0" algn="ctr">
              <a:lnSpc>
                <a:spcPct val="150000"/>
              </a:lnSpc>
              <a:spcBef>
                <a:spcPts val="0"/>
              </a:spcBef>
              <a:spcAft>
                <a:spcPts val="0"/>
              </a:spcAft>
              <a:buNone/>
            </a:pPr>
            <a:r>
              <a:rPr lang="en" sz="2800"/>
              <a:t>CHIRP Software</a:t>
            </a:r>
            <a:endParaRPr sz="2800"/>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problems CHIRP helps to overcome: #3</a:t>
            </a:r>
            <a:endParaRPr/>
          </a:p>
        </p:txBody>
      </p:sp>
      <p:sp>
        <p:nvSpPr>
          <p:cNvPr id="114" name="Google Shape;114;p22"/>
          <p:cNvSpPr txBox="1"/>
          <p:nvPr>
            <p:ph idx="1" type="body"/>
          </p:nvPr>
        </p:nvSpPr>
        <p:spPr>
          <a:xfrm>
            <a:off x="311700" y="1152475"/>
            <a:ext cx="8520600" cy="30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0000"/>
                </a:solidFill>
              </a:rPr>
              <a:t>The new ham is </a:t>
            </a:r>
            <a:r>
              <a:rPr b="1" lang="en" sz="2000">
                <a:solidFill>
                  <a:srgbClr val="000000"/>
                </a:solidFill>
              </a:rPr>
              <a:t>overwhelmed</a:t>
            </a:r>
            <a:r>
              <a:rPr b="1" lang="en" sz="2000">
                <a:solidFill>
                  <a:srgbClr val="000000"/>
                </a:solidFill>
              </a:rPr>
              <a:t> with stuff like:</a:t>
            </a:r>
            <a:endParaRPr b="1" sz="2000">
              <a:solidFill>
                <a:srgbClr val="000000"/>
              </a:solidFill>
            </a:endParaRPr>
          </a:p>
          <a:p>
            <a:pPr indent="-355600" lvl="0" marL="457200" rtl="0" algn="l">
              <a:spcBef>
                <a:spcPts val="1600"/>
              </a:spcBef>
              <a:spcAft>
                <a:spcPts val="0"/>
              </a:spcAft>
              <a:buSzPts val="2000"/>
              <a:buChar char="●"/>
            </a:pPr>
            <a:r>
              <a:rPr lang="en" sz="2000"/>
              <a:t>Input frequency</a:t>
            </a:r>
            <a:endParaRPr sz="2000"/>
          </a:p>
          <a:p>
            <a:pPr indent="-355600" lvl="0" marL="457200" rtl="0" algn="l">
              <a:spcBef>
                <a:spcPts val="0"/>
              </a:spcBef>
              <a:spcAft>
                <a:spcPts val="0"/>
              </a:spcAft>
              <a:buSzPts val="2000"/>
              <a:buChar char="●"/>
            </a:pPr>
            <a:r>
              <a:rPr lang="en" sz="2000"/>
              <a:t>Output frequency</a:t>
            </a:r>
            <a:endParaRPr sz="2000"/>
          </a:p>
          <a:p>
            <a:pPr indent="-355600" lvl="0" marL="457200" rtl="0" algn="l">
              <a:spcBef>
                <a:spcPts val="0"/>
              </a:spcBef>
              <a:spcAft>
                <a:spcPts val="0"/>
              </a:spcAft>
              <a:buSzPts val="2000"/>
              <a:buChar char="●"/>
            </a:pPr>
            <a:r>
              <a:rPr lang="en" sz="2000"/>
              <a:t>Offset (positive or </a:t>
            </a:r>
            <a:r>
              <a:rPr lang="en" sz="2000"/>
              <a:t>negative</a:t>
            </a:r>
            <a:r>
              <a:rPr lang="en" sz="2000"/>
              <a:t>)</a:t>
            </a:r>
            <a:endParaRPr sz="2000"/>
          </a:p>
          <a:p>
            <a:pPr indent="-355600" lvl="0" marL="457200" rtl="0" algn="l">
              <a:spcBef>
                <a:spcPts val="0"/>
              </a:spcBef>
              <a:spcAft>
                <a:spcPts val="0"/>
              </a:spcAft>
              <a:buSzPts val="2000"/>
              <a:buChar char="●"/>
            </a:pPr>
            <a:r>
              <a:rPr lang="en" sz="2000"/>
              <a:t>Tone, PL Tone, CTCSS, Digital Tone, etc…</a:t>
            </a:r>
            <a:endParaRPr sz="2000"/>
          </a:p>
          <a:p>
            <a:pPr indent="0" lvl="0" marL="0" rtl="0" algn="l">
              <a:spcBef>
                <a:spcPts val="1600"/>
              </a:spcBef>
              <a:spcAft>
                <a:spcPts val="1600"/>
              </a:spcAft>
              <a:buNone/>
            </a:pPr>
            <a:r>
              <a:rPr lang="en" sz="2000"/>
              <a:t>With a CHIRP file they can SEE a listing of local repeaters and what makes them work.  </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problems CHIRP helps to overcome: #4</a:t>
            </a:r>
            <a:endParaRPr/>
          </a:p>
        </p:txBody>
      </p:sp>
      <p:sp>
        <p:nvSpPr>
          <p:cNvPr id="120" name="Google Shape;120;p23"/>
          <p:cNvSpPr txBox="1"/>
          <p:nvPr>
            <p:ph idx="1" type="body"/>
          </p:nvPr>
        </p:nvSpPr>
        <p:spPr>
          <a:xfrm>
            <a:off x="311700" y="1152475"/>
            <a:ext cx="8520600" cy="280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The CHIRP file can be shared via email, websites, email groups, </a:t>
            </a:r>
            <a:r>
              <a:rPr lang="en" sz="2000"/>
              <a:t>floppy</a:t>
            </a:r>
            <a:r>
              <a:rPr lang="en" sz="2000"/>
              <a:t> disk and USB sticks.</a:t>
            </a:r>
            <a:endParaRPr sz="2000"/>
          </a:p>
          <a:p>
            <a:pPr indent="0" lvl="0" marL="0" rtl="0" algn="l">
              <a:spcBef>
                <a:spcPts val="1600"/>
              </a:spcBef>
              <a:spcAft>
                <a:spcPts val="0"/>
              </a:spcAft>
              <a:buNone/>
            </a:pPr>
            <a:r>
              <a:rPr lang="en" sz="2000"/>
              <a:t>They can be discussed over the phone or radio with the new ham sitting at their PC and their Elmer in their ear.  </a:t>
            </a:r>
            <a:r>
              <a:rPr lang="en" sz="2000">
                <a:solidFill>
                  <a:srgbClr val="0000FF"/>
                </a:solidFill>
              </a:rPr>
              <a:t>It puts them in the </a:t>
            </a:r>
            <a:r>
              <a:rPr lang="en" sz="2000">
                <a:solidFill>
                  <a:srgbClr val="0000FF"/>
                </a:solidFill>
              </a:rPr>
              <a:t>driver's</a:t>
            </a:r>
            <a:r>
              <a:rPr lang="en" sz="2000">
                <a:solidFill>
                  <a:srgbClr val="0000FF"/>
                </a:solidFill>
              </a:rPr>
              <a:t> seat.</a:t>
            </a:r>
            <a:endParaRPr sz="2000">
              <a:solidFill>
                <a:srgbClr val="0000FF"/>
              </a:solidFill>
            </a:endParaRPr>
          </a:p>
          <a:p>
            <a:pPr indent="0" lvl="0" marL="0" rtl="0" algn="l">
              <a:spcBef>
                <a:spcPts val="1600"/>
              </a:spcBef>
              <a:spcAft>
                <a:spcPts val="0"/>
              </a:spcAft>
              <a:buNone/>
            </a:pPr>
            <a:r>
              <a:rPr lang="en" sz="2000"/>
              <a:t>The CHIRP software is </a:t>
            </a:r>
            <a:r>
              <a:rPr lang="en" sz="2000">
                <a:solidFill>
                  <a:srgbClr val="FF0000"/>
                </a:solidFill>
              </a:rPr>
              <a:t>FREE so no issues with </a:t>
            </a:r>
            <a:r>
              <a:rPr lang="en" sz="2000">
                <a:solidFill>
                  <a:srgbClr val="FF0000"/>
                </a:solidFill>
              </a:rPr>
              <a:t>pirated</a:t>
            </a:r>
            <a:r>
              <a:rPr lang="en" sz="2000">
                <a:solidFill>
                  <a:srgbClr val="FF0000"/>
                </a:solidFill>
              </a:rPr>
              <a:t> software.</a:t>
            </a:r>
            <a:endParaRPr sz="2000">
              <a:solidFill>
                <a:srgbClr val="FF0000"/>
              </a:solidFill>
            </a:endParaRPr>
          </a:p>
          <a:p>
            <a:pPr indent="0" lvl="0" marL="0" rtl="0" algn="l">
              <a:spcBef>
                <a:spcPts val="1600"/>
              </a:spcBef>
              <a:spcAft>
                <a:spcPts val="1600"/>
              </a:spcAft>
              <a:buNone/>
            </a:pPr>
            <a:r>
              <a:rPr lang="en" sz="2000"/>
              <a:t>CHIRP works on Windows 2000 and newer, Linux, and Mac OS.</a:t>
            </a:r>
            <a:endParaRPr sz="2000"/>
          </a:p>
        </p:txBody>
      </p:sp>
      <p:pic>
        <p:nvPicPr>
          <p:cNvPr id="121" name="Google Shape;121;p23"/>
          <p:cNvPicPr preferRelativeResize="0"/>
          <p:nvPr/>
        </p:nvPicPr>
        <p:blipFill>
          <a:blip r:embed="rId3">
            <a:alphaModFix/>
          </a:blip>
          <a:stretch>
            <a:fillRect/>
          </a:stretch>
        </p:blipFill>
        <p:spPr>
          <a:xfrm>
            <a:off x="3733800" y="4093725"/>
            <a:ext cx="457200" cy="457200"/>
          </a:xfrm>
          <a:prstGeom prst="rect">
            <a:avLst/>
          </a:prstGeom>
          <a:noFill/>
          <a:ln>
            <a:noFill/>
          </a:ln>
        </p:spPr>
      </p:pic>
      <p:pic>
        <p:nvPicPr>
          <p:cNvPr id="122" name="Google Shape;122;p23"/>
          <p:cNvPicPr preferRelativeResize="0"/>
          <p:nvPr/>
        </p:nvPicPr>
        <p:blipFill>
          <a:blip r:embed="rId4">
            <a:alphaModFix/>
          </a:blip>
          <a:stretch>
            <a:fillRect/>
          </a:stretch>
        </p:blipFill>
        <p:spPr>
          <a:xfrm>
            <a:off x="4343400" y="4093725"/>
            <a:ext cx="457200" cy="457200"/>
          </a:xfrm>
          <a:prstGeom prst="rect">
            <a:avLst/>
          </a:prstGeom>
          <a:noFill/>
          <a:ln>
            <a:noFill/>
          </a:ln>
        </p:spPr>
      </p:pic>
      <p:pic>
        <p:nvPicPr>
          <p:cNvPr id="123" name="Google Shape;123;p23"/>
          <p:cNvPicPr preferRelativeResize="0"/>
          <p:nvPr/>
        </p:nvPicPr>
        <p:blipFill>
          <a:blip r:embed="rId5">
            <a:alphaModFix/>
          </a:blip>
          <a:stretch>
            <a:fillRect/>
          </a:stretch>
        </p:blipFill>
        <p:spPr>
          <a:xfrm>
            <a:off x="4953000" y="4093725"/>
            <a:ext cx="457200" cy="457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problems CHIRP helps to overcome: #5</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E</a:t>
            </a:r>
            <a:r>
              <a:rPr lang="en" sz="2000"/>
              <a:t>ven if you have programming software for a radio(s) CHIRP has value because you can see/share what is needed.</a:t>
            </a:r>
            <a:endParaRPr sz="2000"/>
          </a:p>
          <a:p>
            <a:pPr indent="-330200" lvl="0" marL="457200" rtl="0" algn="l">
              <a:spcBef>
                <a:spcPts val="1600"/>
              </a:spcBef>
              <a:spcAft>
                <a:spcPts val="0"/>
              </a:spcAft>
              <a:buSzPts val="1600"/>
              <a:buChar char="●"/>
            </a:pPr>
            <a:r>
              <a:rPr lang="en" sz="1600"/>
              <a:t>Frequency</a:t>
            </a:r>
            <a:endParaRPr sz="1600"/>
          </a:p>
          <a:p>
            <a:pPr indent="-330200" lvl="0" marL="457200" rtl="0" algn="l">
              <a:spcBef>
                <a:spcPts val="0"/>
              </a:spcBef>
              <a:spcAft>
                <a:spcPts val="0"/>
              </a:spcAft>
              <a:buSzPts val="1600"/>
              <a:buChar char="●"/>
            </a:pPr>
            <a:r>
              <a:rPr lang="en" sz="1600"/>
              <a:t>Callsign</a:t>
            </a:r>
            <a:endParaRPr sz="1600"/>
          </a:p>
          <a:p>
            <a:pPr indent="-330200" lvl="0" marL="457200" rtl="0" algn="l">
              <a:spcBef>
                <a:spcPts val="0"/>
              </a:spcBef>
              <a:spcAft>
                <a:spcPts val="0"/>
              </a:spcAft>
              <a:buSzPts val="1600"/>
              <a:buChar char="●"/>
            </a:pPr>
            <a:r>
              <a:rPr lang="en" sz="1600"/>
              <a:t>Tone, DTCS, etc</a:t>
            </a:r>
            <a:endParaRPr sz="1600"/>
          </a:p>
          <a:p>
            <a:pPr indent="-330200" lvl="0" marL="457200" rtl="0" algn="l">
              <a:spcBef>
                <a:spcPts val="0"/>
              </a:spcBef>
              <a:spcAft>
                <a:spcPts val="0"/>
              </a:spcAft>
              <a:buSzPts val="1600"/>
              <a:buChar char="●"/>
            </a:pPr>
            <a:r>
              <a:rPr lang="en" sz="1600"/>
              <a:t>Offset (+/-)</a:t>
            </a:r>
            <a:endParaRPr sz="1600"/>
          </a:p>
          <a:p>
            <a:pPr indent="-330200" lvl="0" marL="457200" rtl="0" algn="l">
              <a:spcBef>
                <a:spcPts val="0"/>
              </a:spcBef>
              <a:spcAft>
                <a:spcPts val="0"/>
              </a:spcAft>
              <a:buSzPts val="1600"/>
              <a:buChar char="●"/>
            </a:pPr>
            <a:r>
              <a:rPr lang="en" sz="1600"/>
              <a:t>Shift (which is different for each band)</a:t>
            </a:r>
            <a:endParaRPr sz="1600"/>
          </a:p>
          <a:p>
            <a:pPr indent="-330200" lvl="0" marL="457200" rtl="0" algn="l">
              <a:spcBef>
                <a:spcPts val="0"/>
              </a:spcBef>
              <a:spcAft>
                <a:spcPts val="0"/>
              </a:spcAft>
              <a:buSzPts val="1600"/>
              <a:buChar char="●"/>
            </a:pPr>
            <a:r>
              <a:rPr lang="en" sz="1600"/>
              <a:t>Mode FM, DV, P25</a:t>
            </a:r>
            <a:endParaRPr sz="1600"/>
          </a:p>
          <a:p>
            <a:pPr indent="-330200" lvl="0" marL="457200" rtl="0" algn="l">
              <a:spcBef>
                <a:spcPts val="0"/>
              </a:spcBef>
              <a:spcAft>
                <a:spcPts val="0"/>
              </a:spcAft>
              <a:buSzPts val="1600"/>
              <a:buChar char="●"/>
            </a:pPr>
            <a:r>
              <a:rPr lang="en" sz="1600"/>
              <a:t>City/Landmark (Stone Mountain, Bank, Hospital, Broadcast Tower)</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of the biggest hurdles of CHIRP</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G</a:t>
            </a:r>
            <a:r>
              <a:rPr lang="en" sz="2000"/>
              <a:t>etting a USB cable for the radio(s) you want to program</a:t>
            </a:r>
            <a:endParaRPr sz="2000"/>
          </a:p>
          <a:p>
            <a:pPr indent="0" lvl="0" marL="0" rtl="0" algn="l">
              <a:spcBef>
                <a:spcPts val="1600"/>
              </a:spcBef>
              <a:spcAft>
                <a:spcPts val="0"/>
              </a:spcAft>
              <a:buNone/>
            </a:pPr>
            <a:r>
              <a:rPr lang="en" sz="2000"/>
              <a:t>Buy from a reputable dealer </a:t>
            </a:r>
            <a:endParaRPr sz="2000"/>
          </a:p>
          <a:p>
            <a:pPr indent="0" lvl="0" marL="0" rtl="0" algn="l">
              <a:spcBef>
                <a:spcPts val="1600"/>
              </a:spcBef>
              <a:spcAft>
                <a:spcPts val="0"/>
              </a:spcAft>
              <a:buNone/>
            </a:pPr>
            <a:r>
              <a:rPr lang="en" sz="2000"/>
              <a:t>I use RT Systems cables</a:t>
            </a:r>
            <a:endParaRPr sz="2000"/>
          </a:p>
          <a:p>
            <a:pPr indent="0" lvl="0" marL="0" rtl="0" algn="l">
              <a:spcBef>
                <a:spcPts val="1600"/>
              </a:spcBef>
              <a:spcAft>
                <a:spcPts val="1600"/>
              </a:spcAft>
              <a:buNone/>
            </a:pPr>
            <a:r>
              <a:rPr lang="en" sz="2000"/>
              <a:t> </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 learned about CHIRP recently: #1</a:t>
            </a:r>
            <a:endParaRPr/>
          </a:p>
        </p:txBody>
      </p:sp>
      <p:sp>
        <p:nvSpPr>
          <p:cNvPr id="141" name="Google Shape;141;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I’ve heard rumors of those that have bricked* their radio by using CHIRP</a:t>
            </a:r>
            <a:endParaRPr/>
          </a:p>
          <a:p>
            <a:pPr indent="-342900" lvl="0" marL="457200" rtl="0" algn="l">
              <a:spcBef>
                <a:spcPts val="1600"/>
              </a:spcBef>
              <a:spcAft>
                <a:spcPts val="0"/>
              </a:spcAft>
              <a:buSzPts val="1800"/>
              <a:buChar char="-"/>
            </a:pPr>
            <a:r>
              <a:rPr lang="en"/>
              <a:t>Bricked meaning the software has </a:t>
            </a:r>
            <a:r>
              <a:rPr lang="en"/>
              <a:t>corrupted the radio’s programming so bad  it doesn’t work anymore and even doing a reset to factory settings fails.  </a:t>
            </a:r>
            <a:endParaRPr/>
          </a:p>
          <a:p>
            <a:pPr indent="0" lvl="0" marL="0" rtl="0" algn="l">
              <a:spcBef>
                <a:spcPts val="1600"/>
              </a:spcBef>
              <a:spcAft>
                <a:spcPts val="0"/>
              </a:spcAft>
              <a:buNone/>
            </a:pPr>
            <a:r>
              <a:rPr lang="en"/>
              <a:t>Almost all radio programming software, including CHIRP stressed READ before WRITING.  Read what’s in memory and save that file.  What that did was prove that the software could communicate to the radio. If what you read looks like garbage don’t write to the radio  </a:t>
            </a:r>
            <a:endParaRPr/>
          </a:p>
          <a:p>
            <a:pPr indent="0" lvl="0" marL="0" rtl="0" algn="l">
              <a:spcBef>
                <a:spcPts val="1600"/>
              </a:spcBef>
              <a:spcAft>
                <a:spcPts val="1600"/>
              </a:spcAft>
              <a:buNone/>
            </a:pPr>
            <a:r>
              <a:rPr lang="en">
                <a:solidFill>
                  <a:srgbClr val="FF0000"/>
                </a:solidFill>
              </a:rPr>
              <a:t>My new install of CHIRP forces me to read before I can write to my radio.</a:t>
            </a:r>
            <a:endParaRPr>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What I learned about CHIRP recently: #2</a:t>
            </a:r>
            <a:endParaRPr/>
          </a:p>
        </p:txBody>
      </p:sp>
      <p:sp>
        <p:nvSpPr>
          <p:cNvPr id="147" name="Google Shape;147;p27"/>
          <p:cNvSpPr txBox="1"/>
          <p:nvPr>
            <p:ph idx="1" type="body"/>
          </p:nvPr>
        </p:nvSpPr>
        <p:spPr>
          <a:xfrm>
            <a:off x="311700" y="1152475"/>
            <a:ext cx="8520600" cy="361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CHIRP works with RepeaterBook</a:t>
            </a:r>
            <a:r>
              <a:rPr lang="en" sz="2000"/>
              <a:t> which is a database of repeaters</a:t>
            </a:r>
            <a:endParaRPr sz="2000"/>
          </a:p>
          <a:p>
            <a:pPr indent="0" lvl="0" marL="0" rtl="0" algn="l">
              <a:spcBef>
                <a:spcPts val="1600"/>
              </a:spcBef>
              <a:spcAft>
                <a:spcPts val="0"/>
              </a:spcAft>
              <a:buNone/>
            </a:pPr>
            <a:r>
              <a:rPr lang="en" sz="2000"/>
              <a:t>With a few mouse clicks I was able to download a FREE listing of 563 Amateur repeaters into CHIRP for the entire state of Georgia. </a:t>
            </a:r>
            <a:endParaRPr sz="2000"/>
          </a:p>
          <a:p>
            <a:pPr indent="-330200" lvl="0" marL="457200" rtl="0" algn="l">
              <a:spcBef>
                <a:spcPts val="1600"/>
              </a:spcBef>
              <a:spcAft>
                <a:spcPts val="0"/>
              </a:spcAft>
              <a:buSzPts val="1600"/>
              <a:buChar char="●"/>
            </a:pPr>
            <a:r>
              <a:rPr lang="en" sz="1600"/>
              <a:t>Frequency</a:t>
            </a:r>
            <a:endParaRPr sz="1600"/>
          </a:p>
          <a:p>
            <a:pPr indent="-330200" lvl="0" marL="457200" rtl="0" algn="l">
              <a:spcBef>
                <a:spcPts val="0"/>
              </a:spcBef>
              <a:spcAft>
                <a:spcPts val="0"/>
              </a:spcAft>
              <a:buSzPts val="1600"/>
              <a:buChar char="●"/>
            </a:pPr>
            <a:r>
              <a:rPr lang="en" sz="1600"/>
              <a:t>Callsign</a:t>
            </a:r>
            <a:endParaRPr sz="1600"/>
          </a:p>
          <a:p>
            <a:pPr indent="-330200" lvl="0" marL="457200" rtl="0" algn="l">
              <a:spcBef>
                <a:spcPts val="0"/>
              </a:spcBef>
              <a:spcAft>
                <a:spcPts val="0"/>
              </a:spcAft>
              <a:buSzPts val="1600"/>
              <a:buChar char="●"/>
            </a:pPr>
            <a:r>
              <a:rPr lang="en" sz="1600"/>
              <a:t>Tone, DTCS, etc</a:t>
            </a:r>
            <a:endParaRPr sz="1600"/>
          </a:p>
          <a:p>
            <a:pPr indent="-330200" lvl="0" marL="457200" rtl="0" algn="l">
              <a:spcBef>
                <a:spcPts val="0"/>
              </a:spcBef>
              <a:spcAft>
                <a:spcPts val="0"/>
              </a:spcAft>
              <a:buSzPts val="1600"/>
              <a:buChar char="●"/>
            </a:pPr>
            <a:r>
              <a:rPr lang="en" sz="1600"/>
              <a:t>Offset (+/-)</a:t>
            </a:r>
            <a:endParaRPr sz="1600"/>
          </a:p>
          <a:p>
            <a:pPr indent="-330200" lvl="0" marL="457200" rtl="0" algn="l">
              <a:spcBef>
                <a:spcPts val="0"/>
              </a:spcBef>
              <a:spcAft>
                <a:spcPts val="0"/>
              </a:spcAft>
              <a:buSzPts val="1600"/>
              <a:buChar char="●"/>
            </a:pPr>
            <a:r>
              <a:rPr lang="en" sz="1600"/>
              <a:t>Shift (which is different for each band)</a:t>
            </a:r>
            <a:endParaRPr sz="1600"/>
          </a:p>
          <a:p>
            <a:pPr indent="-330200" lvl="0" marL="457200" rtl="0" algn="l">
              <a:spcBef>
                <a:spcPts val="0"/>
              </a:spcBef>
              <a:spcAft>
                <a:spcPts val="0"/>
              </a:spcAft>
              <a:buSzPts val="1600"/>
              <a:buChar char="●"/>
            </a:pPr>
            <a:r>
              <a:rPr lang="en" sz="1600"/>
              <a:t>Mode FM, DV, P25</a:t>
            </a:r>
            <a:endParaRPr sz="1600"/>
          </a:p>
          <a:p>
            <a:pPr indent="-330200" lvl="0" marL="457200" rtl="0" algn="l">
              <a:spcBef>
                <a:spcPts val="0"/>
              </a:spcBef>
              <a:spcAft>
                <a:spcPts val="0"/>
              </a:spcAft>
              <a:buSzPts val="1600"/>
              <a:buChar char="●"/>
            </a:pPr>
            <a:r>
              <a:rPr lang="en" sz="1600"/>
              <a:t>City</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What I learned about CHIRP recently: #3</a:t>
            </a:r>
            <a:endParaRPr/>
          </a:p>
        </p:txBody>
      </p:sp>
      <p:sp>
        <p:nvSpPr>
          <p:cNvPr id="153" name="Google Shape;153;p28"/>
          <p:cNvSpPr txBox="1"/>
          <p:nvPr>
            <p:ph idx="1" type="body"/>
          </p:nvPr>
        </p:nvSpPr>
        <p:spPr>
          <a:xfrm>
            <a:off x="311700" y="1152475"/>
            <a:ext cx="8520600" cy="171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means I can plan my road trip/vacation and download a list of repeaters for every state I drive through.</a:t>
            </a:r>
            <a:endParaRPr/>
          </a:p>
          <a:p>
            <a:pPr indent="0" lvl="0" marL="0" rtl="0" algn="l">
              <a:spcBef>
                <a:spcPts val="1600"/>
              </a:spcBef>
              <a:spcAft>
                <a:spcPts val="0"/>
              </a:spcAft>
              <a:buNone/>
            </a:pPr>
            <a:r>
              <a:rPr lang="en"/>
              <a:t>Every ARES member should have a copy in their Go Kit</a:t>
            </a:r>
            <a:endParaRPr/>
          </a:p>
          <a:p>
            <a:pPr indent="0" lvl="0" marL="0" rtl="0" algn="l">
              <a:spcBef>
                <a:spcPts val="1600"/>
              </a:spcBef>
              <a:spcAft>
                <a:spcPts val="1600"/>
              </a:spcAft>
              <a:buNone/>
            </a:pPr>
            <a:r>
              <a:rPr lang="en"/>
              <a:t>The entire 563 repeater list is only 46KB</a:t>
            </a:r>
            <a:endParaRPr/>
          </a:p>
        </p:txBody>
      </p:sp>
      <p:sp>
        <p:nvSpPr>
          <p:cNvPr id="154" name="Google Shape;154;p28"/>
          <p:cNvSpPr txBox="1"/>
          <p:nvPr/>
        </p:nvSpPr>
        <p:spPr>
          <a:xfrm>
            <a:off x="435375" y="3000225"/>
            <a:ext cx="3310800" cy="15459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FF0000"/>
              </a:buClr>
              <a:buSzPts val="2000"/>
              <a:buChar char="●"/>
            </a:pPr>
            <a:r>
              <a:rPr lang="en" sz="2000">
                <a:solidFill>
                  <a:srgbClr val="FF0000"/>
                </a:solidFill>
              </a:rPr>
              <a:t>10m </a:t>
            </a:r>
            <a:endParaRPr sz="2000">
              <a:solidFill>
                <a:srgbClr val="FF0000"/>
              </a:solidFill>
            </a:endParaRPr>
          </a:p>
          <a:p>
            <a:pPr indent="-355600" lvl="0" marL="457200" rtl="0" algn="l">
              <a:lnSpc>
                <a:spcPct val="115000"/>
              </a:lnSpc>
              <a:spcBef>
                <a:spcPts val="0"/>
              </a:spcBef>
              <a:spcAft>
                <a:spcPts val="0"/>
              </a:spcAft>
              <a:buClr>
                <a:srgbClr val="FF0000"/>
              </a:buClr>
              <a:buSzPts val="2000"/>
              <a:buChar char="●"/>
            </a:pPr>
            <a:r>
              <a:rPr lang="en" sz="2000">
                <a:solidFill>
                  <a:srgbClr val="FF0000"/>
                </a:solidFill>
              </a:rPr>
              <a:t>6m</a:t>
            </a:r>
            <a:endParaRPr sz="2000">
              <a:solidFill>
                <a:srgbClr val="FF0000"/>
              </a:solidFill>
            </a:endParaRPr>
          </a:p>
          <a:p>
            <a:pPr indent="-355600" lvl="0" marL="457200" rtl="0" algn="l">
              <a:lnSpc>
                <a:spcPct val="115000"/>
              </a:lnSpc>
              <a:spcBef>
                <a:spcPts val="0"/>
              </a:spcBef>
              <a:spcAft>
                <a:spcPts val="0"/>
              </a:spcAft>
              <a:buClr>
                <a:srgbClr val="FF0000"/>
              </a:buClr>
              <a:buSzPts val="2000"/>
              <a:buChar char="●"/>
            </a:pPr>
            <a:r>
              <a:rPr lang="en" sz="2000">
                <a:solidFill>
                  <a:srgbClr val="FF0000"/>
                </a:solidFill>
              </a:rPr>
              <a:t>2m</a:t>
            </a:r>
            <a:endParaRPr sz="2000">
              <a:solidFill>
                <a:srgbClr val="FF0000"/>
              </a:solidFill>
            </a:endParaRPr>
          </a:p>
          <a:p>
            <a:pPr indent="-355600" lvl="0" marL="457200" rtl="0" algn="l">
              <a:lnSpc>
                <a:spcPct val="115000"/>
              </a:lnSpc>
              <a:spcBef>
                <a:spcPts val="0"/>
              </a:spcBef>
              <a:spcAft>
                <a:spcPts val="0"/>
              </a:spcAft>
              <a:buClr>
                <a:srgbClr val="FF0000"/>
              </a:buClr>
              <a:buSzPts val="2000"/>
              <a:buChar char="●"/>
            </a:pPr>
            <a:r>
              <a:rPr lang="en" sz="2000">
                <a:solidFill>
                  <a:srgbClr val="FF0000"/>
                </a:solidFill>
              </a:rPr>
              <a:t>1.25m</a:t>
            </a:r>
            <a:endParaRPr sz="2000">
              <a:solidFill>
                <a:srgbClr val="FF0000"/>
              </a:solidFill>
            </a:endParaRPr>
          </a:p>
          <a:p>
            <a:pPr indent="0" lvl="0" marL="457200" rtl="0" algn="l">
              <a:lnSpc>
                <a:spcPct val="115000"/>
              </a:lnSpc>
              <a:spcBef>
                <a:spcPts val="1600"/>
              </a:spcBef>
              <a:spcAft>
                <a:spcPts val="1600"/>
              </a:spcAft>
              <a:buNone/>
            </a:pPr>
            <a:r>
              <a:t/>
            </a:r>
            <a:endParaRPr/>
          </a:p>
        </p:txBody>
      </p:sp>
      <p:sp>
        <p:nvSpPr>
          <p:cNvPr id="155" name="Google Shape;155;p28"/>
          <p:cNvSpPr txBox="1"/>
          <p:nvPr/>
        </p:nvSpPr>
        <p:spPr>
          <a:xfrm>
            <a:off x="4460625" y="3000225"/>
            <a:ext cx="3310800" cy="12927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FF0000"/>
              </a:buClr>
              <a:buSzPts val="2000"/>
              <a:buChar char="●"/>
            </a:pPr>
            <a:r>
              <a:rPr lang="en" sz="2000">
                <a:solidFill>
                  <a:srgbClr val="FF0000"/>
                </a:solidFill>
              </a:rPr>
              <a:t>70cm</a:t>
            </a:r>
            <a:endParaRPr sz="2000">
              <a:solidFill>
                <a:srgbClr val="FF0000"/>
              </a:solidFill>
            </a:endParaRPr>
          </a:p>
          <a:p>
            <a:pPr indent="-355600" lvl="0" marL="457200" rtl="0" algn="l">
              <a:lnSpc>
                <a:spcPct val="115000"/>
              </a:lnSpc>
              <a:spcBef>
                <a:spcPts val="0"/>
              </a:spcBef>
              <a:spcAft>
                <a:spcPts val="0"/>
              </a:spcAft>
              <a:buClr>
                <a:srgbClr val="FF0000"/>
              </a:buClr>
              <a:buSzPts val="2000"/>
              <a:buChar char="●"/>
            </a:pPr>
            <a:r>
              <a:rPr lang="en" sz="2000">
                <a:solidFill>
                  <a:srgbClr val="FF0000"/>
                </a:solidFill>
              </a:rPr>
              <a:t>33cm</a:t>
            </a:r>
            <a:endParaRPr sz="2000">
              <a:solidFill>
                <a:srgbClr val="FF0000"/>
              </a:solidFill>
            </a:endParaRPr>
          </a:p>
          <a:p>
            <a:pPr indent="-355600" lvl="0" marL="457200" rtl="0" algn="l">
              <a:lnSpc>
                <a:spcPct val="115000"/>
              </a:lnSpc>
              <a:spcBef>
                <a:spcPts val="0"/>
              </a:spcBef>
              <a:spcAft>
                <a:spcPts val="0"/>
              </a:spcAft>
              <a:buClr>
                <a:srgbClr val="FF0000"/>
              </a:buClr>
              <a:buSzPts val="2000"/>
              <a:buChar char="●"/>
            </a:pPr>
            <a:r>
              <a:rPr lang="en" sz="2000">
                <a:solidFill>
                  <a:srgbClr val="FF0000"/>
                </a:solidFill>
              </a:rPr>
              <a:t>23cm</a:t>
            </a:r>
            <a:endParaRPr sz="200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What I learned about CHIRP recently: #4</a:t>
            </a:r>
            <a:endParaRPr/>
          </a:p>
        </p:txBody>
      </p:sp>
      <p:sp>
        <p:nvSpPr>
          <p:cNvPr id="161" name="Google Shape;161;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That old, tattered, ARRL Repeater Directory you have in your glovebox just might be a thing of the past</a:t>
            </a:r>
            <a:endParaRPr/>
          </a:p>
          <a:p>
            <a:pPr indent="-342900" lvl="0" marL="457200" rtl="0" algn="l">
              <a:spcBef>
                <a:spcPts val="1600"/>
              </a:spcBef>
              <a:spcAft>
                <a:spcPts val="0"/>
              </a:spcAft>
              <a:buSzPts val="1800"/>
              <a:buChar char="●"/>
            </a:pPr>
            <a:r>
              <a:rPr lang="en"/>
              <a:t>AL 400+  35KB</a:t>
            </a:r>
            <a:endParaRPr/>
          </a:p>
          <a:p>
            <a:pPr indent="-342900" lvl="0" marL="457200" rtl="0" algn="l">
              <a:spcBef>
                <a:spcPts val="0"/>
              </a:spcBef>
              <a:spcAft>
                <a:spcPts val="0"/>
              </a:spcAft>
              <a:buSzPts val="1800"/>
              <a:buChar char="●"/>
            </a:pPr>
            <a:r>
              <a:rPr lang="en"/>
              <a:t>GA 560+ 46KB</a:t>
            </a:r>
            <a:endParaRPr/>
          </a:p>
          <a:p>
            <a:pPr indent="-342900" lvl="0" marL="457200" rtl="0" algn="l">
              <a:spcBef>
                <a:spcPts val="0"/>
              </a:spcBef>
              <a:spcAft>
                <a:spcPts val="0"/>
              </a:spcAft>
              <a:buSzPts val="1800"/>
              <a:buChar char="●"/>
            </a:pPr>
            <a:r>
              <a:rPr lang="en"/>
              <a:t>FL 800+ 71KB</a:t>
            </a:r>
            <a:endParaRPr/>
          </a:p>
          <a:p>
            <a:pPr indent="-342900" lvl="0" marL="457200" rtl="0" algn="l">
              <a:spcBef>
                <a:spcPts val="0"/>
              </a:spcBef>
              <a:spcAft>
                <a:spcPts val="0"/>
              </a:spcAft>
              <a:buSzPts val="1800"/>
              <a:buChar char="●"/>
            </a:pPr>
            <a:r>
              <a:rPr lang="en"/>
              <a:t>SC 280+ 25KB</a:t>
            </a:r>
            <a:endParaRPr/>
          </a:p>
          <a:p>
            <a:pPr indent="-342900" lvl="0" marL="457200" rtl="0" algn="l">
              <a:spcBef>
                <a:spcPts val="0"/>
              </a:spcBef>
              <a:spcAft>
                <a:spcPts val="0"/>
              </a:spcAft>
              <a:buSzPts val="1800"/>
              <a:buChar char="●"/>
            </a:pPr>
            <a:r>
              <a:rPr lang="en"/>
              <a:t>TN 370+ 32KB</a:t>
            </a:r>
            <a:endParaRPr/>
          </a:p>
          <a:p>
            <a:pPr indent="-342900" lvl="0" marL="457200" rtl="0" algn="l">
              <a:spcBef>
                <a:spcPts val="0"/>
              </a:spcBef>
              <a:spcAft>
                <a:spcPts val="0"/>
              </a:spcAft>
              <a:buSzPts val="1800"/>
              <a:buChar char="●"/>
            </a:pPr>
            <a:r>
              <a:rPr lang="en"/>
              <a:t>All fits on a Single Sided Single Density 5” floppy with 150KB to spare</a:t>
            </a:r>
            <a:endParaRPr/>
          </a:p>
          <a:p>
            <a:pPr indent="-342900" lvl="0" marL="457200" rtl="0" algn="l">
              <a:spcBef>
                <a:spcPts val="0"/>
              </a:spcBef>
              <a:spcAft>
                <a:spcPts val="0"/>
              </a:spcAft>
              <a:buSzPts val="1800"/>
              <a:buChar char="●"/>
            </a:pPr>
            <a:r>
              <a:rPr lang="en"/>
              <a:t>Imagine what you could store on a thumb drive</a:t>
            </a:r>
            <a:endParaRPr/>
          </a:p>
        </p:txBody>
      </p:sp>
      <p:pic>
        <p:nvPicPr>
          <p:cNvPr id="162" name="Google Shape;162;p29"/>
          <p:cNvPicPr preferRelativeResize="0"/>
          <p:nvPr/>
        </p:nvPicPr>
        <p:blipFill>
          <a:blip r:embed="rId3">
            <a:alphaModFix/>
          </a:blip>
          <a:stretch>
            <a:fillRect/>
          </a:stretch>
        </p:blipFill>
        <p:spPr>
          <a:xfrm>
            <a:off x="4572000" y="1615588"/>
            <a:ext cx="2549774" cy="1912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a:solidFill>
                  <a:schemeClr val="dk2"/>
                </a:solidFill>
              </a:rPr>
              <a:t>Where do I get CHIRP</a:t>
            </a:r>
            <a:endParaRPr sz="3800"/>
          </a:p>
        </p:txBody>
      </p:sp>
      <p:sp>
        <p:nvSpPr>
          <p:cNvPr id="168" name="Google Shape;168;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From the CHIRP website of course</a:t>
            </a:r>
            <a:endParaRPr sz="2000"/>
          </a:p>
          <a:p>
            <a:pPr indent="0" lvl="0" marL="0" rtl="0" algn="l">
              <a:spcBef>
                <a:spcPts val="1600"/>
              </a:spcBef>
              <a:spcAft>
                <a:spcPts val="0"/>
              </a:spcAft>
              <a:buNone/>
            </a:pPr>
            <a:r>
              <a:t/>
            </a:r>
            <a:endParaRPr sz="2000"/>
          </a:p>
          <a:p>
            <a:pPr indent="0" lvl="0" marL="0" rtl="0" algn="l">
              <a:spcBef>
                <a:spcPts val="1600"/>
              </a:spcBef>
              <a:spcAft>
                <a:spcPts val="0"/>
              </a:spcAft>
              <a:buNone/>
            </a:pPr>
            <a:r>
              <a:rPr lang="en" sz="2000" u="sng">
                <a:solidFill>
                  <a:schemeClr val="hlink"/>
                </a:solidFill>
                <a:hlinkClick r:id="rId3"/>
              </a:rPr>
              <a:t>https://chirp.danplanet.com/projects/chirp/wiki/Home</a:t>
            </a:r>
            <a:endParaRPr sz="2000"/>
          </a:p>
          <a:p>
            <a:pPr indent="0" lvl="0" marL="0" rtl="0" algn="l">
              <a:spcBef>
                <a:spcPts val="1600"/>
              </a:spcBef>
              <a:spcAft>
                <a:spcPts val="1600"/>
              </a:spcAft>
              <a:buNone/>
            </a:pPr>
            <a:r>
              <a:t/>
            </a:r>
            <a:endParaRPr sz="2000"/>
          </a:p>
        </p:txBody>
      </p:sp>
      <p:pic>
        <p:nvPicPr>
          <p:cNvPr id="169" name="Google Shape;169;p30"/>
          <p:cNvPicPr preferRelativeResize="0"/>
          <p:nvPr/>
        </p:nvPicPr>
        <p:blipFill>
          <a:blip r:embed="rId4">
            <a:alphaModFix/>
          </a:blip>
          <a:stretch>
            <a:fillRect/>
          </a:stretch>
        </p:blipFill>
        <p:spPr>
          <a:xfrm>
            <a:off x="5643563" y="1017725"/>
            <a:ext cx="2428875" cy="990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 ready for a few </a:t>
            </a:r>
            <a:r>
              <a:rPr lang="en"/>
              <a:t>screenshots</a:t>
            </a:r>
            <a:endParaRPr/>
          </a:p>
        </p:txBody>
      </p:sp>
      <p:sp>
        <p:nvSpPr>
          <p:cNvPr id="175" name="Google Shape;175;p31"/>
          <p:cNvSpPr txBox="1"/>
          <p:nvPr>
            <p:ph idx="1" type="body"/>
          </p:nvPr>
        </p:nvSpPr>
        <p:spPr>
          <a:xfrm>
            <a:off x="311700" y="1152475"/>
            <a:ext cx="5546100" cy="360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id="176" name="Google Shape;176;p31"/>
          <p:cNvPicPr preferRelativeResize="0"/>
          <p:nvPr/>
        </p:nvPicPr>
        <p:blipFill>
          <a:blip r:embed="rId3">
            <a:alphaModFix/>
          </a:blip>
          <a:stretch>
            <a:fillRect/>
          </a:stretch>
        </p:blipFill>
        <p:spPr>
          <a:xfrm>
            <a:off x="311700" y="1203400"/>
            <a:ext cx="5225368" cy="3555374"/>
          </a:xfrm>
          <a:prstGeom prst="rect">
            <a:avLst/>
          </a:prstGeom>
          <a:noFill/>
          <a:ln>
            <a:noFill/>
          </a:ln>
        </p:spPr>
      </p:pic>
      <p:sp>
        <p:nvSpPr>
          <p:cNvPr id="177" name="Google Shape;177;p31"/>
          <p:cNvSpPr txBox="1"/>
          <p:nvPr/>
        </p:nvSpPr>
        <p:spPr>
          <a:xfrm>
            <a:off x="5638075" y="1670550"/>
            <a:ext cx="23169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t>From the CHIRP homepage click on the </a:t>
            </a:r>
            <a:r>
              <a:rPr lang="en" sz="2000">
                <a:highlight>
                  <a:srgbClr val="CCCCCC"/>
                </a:highlight>
              </a:rPr>
              <a:t>get it button</a:t>
            </a:r>
            <a:endParaRPr sz="2000">
              <a:highlight>
                <a:srgbClr val="CCCCCC"/>
              </a:highlight>
            </a:endParaRPr>
          </a:p>
          <a:p>
            <a:pPr indent="0" lvl="0" marL="0" rtl="0" algn="l">
              <a:spcBef>
                <a:spcPts val="0"/>
              </a:spcBef>
              <a:spcAft>
                <a:spcPts val="0"/>
              </a:spcAft>
              <a:buNone/>
            </a:pPr>
            <a:r>
              <a:t/>
            </a:r>
            <a:endParaRPr/>
          </a:p>
        </p:txBody>
      </p:sp>
      <p:sp>
        <p:nvSpPr>
          <p:cNvPr id="178" name="Google Shape;178;p31"/>
          <p:cNvSpPr/>
          <p:nvPr/>
        </p:nvSpPr>
        <p:spPr>
          <a:xfrm>
            <a:off x="1230925" y="2000250"/>
            <a:ext cx="1615800" cy="824400"/>
          </a:xfrm>
          <a:prstGeom prst="lef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accen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focus of this p</a:t>
            </a:r>
            <a:r>
              <a:rPr lang="en"/>
              <a:t>resentation</a:t>
            </a:r>
            <a:r>
              <a:rPr lang="en"/>
              <a:t> is for:</a:t>
            </a:r>
            <a:endParaRPr/>
          </a:p>
        </p:txBody>
      </p:sp>
      <p:sp>
        <p:nvSpPr>
          <p:cNvPr id="62" name="Google Shape;62;p14"/>
          <p:cNvSpPr txBox="1"/>
          <p:nvPr>
            <p:ph idx="1" type="body"/>
          </p:nvPr>
        </p:nvSpPr>
        <p:spPr>
          <a:xfrm>
            <a:off x="311700" y="1152475"/>
            <a:ext cx="8520600" cy="1773600"/>
          </a:xfrm>
          <a:prstGeom prst="rect">
            <a:avLst/>
          </a:prstGeom>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en" sz="2000"/>
              <a:t>New Hams </a:t>
            </a:r>
            <a:endParaRPr sz="2000"/>
          </a:p>
          <a:p>
            <a:pPr indent="-355600" lvl="0" marL="457200" rtl="0" algn="l">
              <a:lnSpc>
                <a:spcPct val="100000"/>
              </a:lnSpc>
              <a:spcBef>
                <a:spcPts val="0"/>
              </a:spcBef>
              <a:spcAft>
                <a:spcPts val="0"/>
              </a:spcAft>
              <a:buSzPts val="2000"/>
              <a:buChar char="●"/>
            </a:pPr>
            <a:r>
              <a:rPr lang="en" sz="2000"/>
              <a:t>Elmers</a:t>
            </a:r>
            <a:endParaRPr sz="2000"/>
          </a:p>
          <a:p>
            <a:pPr indent="-355600" lvl="0" marL="457200" rtl="0" algn="l">
              <a:lnSpc>
                <a:spcPct val="100000"/>
              </a:lnSpc>
              <a:spcBef>
                <a:spcPts val="0"/>
              </a:spcBef>
              <a:spcAft>
                <a:spcPts val="0"/>
              </a:spcAft>
              <a:buSzPts val="2000"/>
              <a:buChar char="●"/>
            </a:pPr>
            <a:r>
              <a:rPr lang="en" sz="2000"/>
              <a:t>ARES members with a Go Kit</a:t>
            </a:r>
            <a:endParaRPr sz="2000"/>
          </a:p>
          <a:p>
            <a:pPr indent="-355600" lvl="0" marL="457200" rtl="0" algn="l">
              <a:lnSpc>
                <a:spcPct val="100000"/>
              </a:lnSpc>
              <a:spcBef>
                <a:spcPts val="0"/>
              </a:spcBef>
              <a:spcAft>
                <a:spcPts val="0"/>
              </a:spcAft>
              <a:buSzPts val="2000"/>
              <a:buChar char="●"/>
            </a:pPr>
            <a:r>
              <a:rPr lang="en" sz="2000"/>
              <a:t>Anybody that goes on vacation or a roadtrip with a radio</a:t>
            </a:r>
            <a:endParaRPr sz="2000"/>
          </a:p>
          <a:p>
            <a:pPr indent="-355600" lvl="0" marL="457200" rtl="0" algn="l">
              <a:lnSpc>
                <a:spcPct val="100000"/>
              </a:lnSpc>
              <a:spcBef>
                <a:spcPts val="0"/>
              </a:spcBef>
              <a:spcAft>
                <a:spcPts val="0"/>
              </a:spcAft>
              <a:buSzPts val="2000"/>
              <a:buChar char="●"/>
            </a:pPr>
            <a:r>
              <a:rPr lang="en" sz="2000"/>
              <a:t>Anybody looking to buy a new VHF/UHF radio</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Window 2000 to 10, MacOS, Ubuntu, other Linux</a:t>
            </a:r>
            <a:endParaRPr/>
          </a:p>
        </p:txBody>
      </p:sp>
      <p:pic>
        <p:nvPicPr>
          <p:cNvPr id="184" name="Google Shape;184;p32"/>
          <p:cNvPicPr preferRelativeResize="0"/>
          <p:nvPr/>
        </p:nvPicPr>
        <p:blipFill>
          <a:blip r:embed="rId3">
            <a:alphaModFix/>
          </a:blip>
          <a:stretch>
            <a:fillRect/>
          </a:stretch>
        </p:blipFill>
        <p:spPr>
          <a:xfrm>
            <a:off x="311700" y="1220950"/>
            <a:ext cx="5172501" cy="3519401"/>
          </a:xfrm>
          <a:prstGeom prst="rect">
            <a:avLst/>
          </a:prstGeom>
          <a:noFill/>
          <a:ln>
            <a:noFill/>
          </a:ln>
        </p:spPr>
      </p:pic>
      <p:sp>
        <p:nvSpPr>
          <p:cNvPr id="185" name="Google Shape;185;p32"/>
          <p:cNvSpPr txBox="1"/>
          <p:nvPr/>
        </p:nvSpPr>
        <p:spPr>
          <a:xfrm>
            <a:off x="5715000" y="122095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Scroll down to find the version you want:</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Windows 2000 to 10</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Mac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Ubuntu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Other Linux</a:t>
            </a:r>
            <a:endParaRPr sz="20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CHIRP doesn’t look like much when started</a:t>
            </a:r>
            <a:endParaRPr/>
          </a:p>
        </p:txBody>
      </p:sp>
      <p:pic>
        <p:nvPicPr>
          <p:cNvPr id="191" name="Google Shape;191;p33"/>
          <p:cNvPicPr preferRelativeResize="0"/>
          <p:nvPr/>
        </p:nvPicPr>
        <p:blipFill>
          <a:blip r:embed="rId3">
            <a:alphaModFix/>
          </a:blip>
          <a:stretch>
            <a:fillRect/>
          </a:stretch>
        </p:blipFill>
        <p:spPr>
          <a:xfrm>
            <a:off x="311700" y="1159375"/>
            <a:ext cx="4777384" cy="3416399"/>
          </a:xfrm>
          <a:prstGeom prst="rect">
            <a:avLst/>
          </a:prstGeom>
          <a:noFill/>
          <a:ln>
            <a:noFill/>
          </a:ln>
        </p:spPr>
      </p:pic>
      <p:sp>
        <p:nvSpPr>
          <p:cNvPr id="192" name="Google Shape;192;p33"/>
          <p:cNvSpPr txBox="1"/>
          <p:nvPr/>
        </p:nvSpPr>
        <p:spPr>
          <a:xfrm>
            <a:off x="5167200" y="1450450"/>
            <a:ext cx="2600100" cy="14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Just a blank page</a:t>
            </a:r>
            <a:endParaRPr sz="20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File - New </a:t>
            </a:r>
            <a:endParaRPr/>
          </a:p>
        </p:txBody>
      </p:sp>
      <p:pic>
        <p:nvPicPr>
          <p:cNvPr id="198" name="Google Shape;198;p34"/>
          <p:cNvPicPr preferRelativeResize="0"/>
          <p:nvPr/>
        </p:nvPicPr>
        <p:blipFill>
          <a:blip r:embed="rId3">
            <a:alphaModFix/>
          </a:blip>
          <a:stretch>
            <a:fillRect/>
          </a:stretch>
        </p:blipFill>
        <p:spPr>
          <a:xfrm>
            <a:off x="311700" y="1152475"/>
            <a:ext cx="4777387" cy="3416399"/>
          </a:xfrm>
          <a:prstGeom prst="rect">
            <a:avLst/>
          </a:prstGeom>
          <a:noFill/>
          <a:ln>
            <a:noFill/>
          </a:ln>
        </p:spPr>
      </p:pic>
      <p:sp>
        <p:nvSpPr>
          <p:cNvPr id="199" name="Google Shape;199;p34"/>
          <p:cNvSpPr txBox="1"/>
          <p:nvPr/>
        </p:nvSpPr>
        <p:spPr>
          <a:xfrm>
            <a:off x="5267775" y="1152475"/>
            <a:ext cx="2520300" cy="130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Not much better but now you can see fields where you can add things.</a:t>
            </a:r>
            <a:endParaRPr sz="2000">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File - Open stock config</a:t>
            </a:r>
            <a:endParaRPr/>
          </a:p>
        </p:txBody>
      </p:sp>
      <p:pic>
        <p:nvPicPr>
          <p:cNvPr id="205" name="Google Shape;205;p35"/>
          <p:cNvPicPr preferRelativeResize="0"/>
          <p:nvPr/>
        </p:nvPicPr>
        <p:blipFill>
          <a:blip r:embed="rId3">
            <a:alphaModFix/>
          </a:blip>
          <a:stretch>
            <a:fillRect/>
          </a:stretch>
        </p:blipFill>
        <p:spPr>
          <a:xfrm>
            <a:off x="311700" y="1152475"/>
            <a:ext cx="4777387" cy="3416399"/>
          </a:xfrm>
          <a:prstGeom prst="rect">
            <a:avLst/>
          </a:prstGeom>
          <a:noFill/>
          <a:ln>
            <a:noFill/>
          </a:ln>
        </p:spPr>
      </p:pic>
      <p:sp>
        <p:nvSpPr>
          <p:cNvPr id="206" name="Google Shape;206;p35"/>
          <p:cNvSpPr txBox="1"/>
          <p:nvPr/>
        </p:nvSpPr>
        <p:spPr>
          <a:xfrm>
            <a:off x="5274675" y="1152475"/>
            <a:ext cx="2961900" cy="23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0000"/>
                </a:solidFill>
              </a:rPr>
              <a:t>C</a:t>
            </a:r>
            <a:r>
              <a:rPr b="1" lang="en" sz="2000">
                <a:solidFill>
                  <a:srgbClr val="FF0000"/>
                </a:solidFill>
              </a:rPr>
              <a:t>ool stuff to listen to:</a:t>
            </a:r>
            <a:endParaRPr b="1" sz="2000">
              <a:solidFill>
                <a:srgbClr val="FF0000"/>
              </a:solidFill>
            </a:endParaRPr>
          </a:p>
          <a:p>
            <a:pPr indent="-355600" lvl="0" marL="457200" rtl="0" algn="l">
              <a:spcBef>
                <a:spcPts val="0"/>
              </a:spcBef>
              <a:spcAft>
                <a:spcPts val="0"/>
              </a:spcAft>
              <a:buClr>
                <a:schemeClr val="dk2"/>
              </a:buClr>
              <a:buSzPts val="2000"/>
              <a:buChar char="●"/>
            </a:pPr>
            <a:r>
              <a:rPr lang="en" sz="2000">
                <a:solidFill>
                  <a:schemeClr val="dk2"/>
                </a:solidFill>
              </a:rPr>
              <a:t>NOAA Weather</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Railroad Channels</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Marine Radio</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FRS</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GMRS</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MURS</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t/>
            </a:r>
            <a:endParaRPr sz="2000">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00000"/>
                </a:solidFill>
              </a:rPr>
              <a:t>Radio - Download from Radio</a:t>
            </a:r>
            <a:endParaRPr sz="3600">
              <a:solidFill>
                <a:srgbClr val="000000"/>
              </a:solidFill>
            </a:endParaRPr>
          </a:p>
        </p:txBody>
      </p:sp>
      <p:pic>
        <p:nvPicPr>
          <p:cNvPr id="212" name="Google Shape;212;p36"/>
          <p:cNvPicPr preferRelativeResize="0"/>
          <p:nvPr/>
        </p:nvPicPr>
        <p:blipFill>
          <a:blip r:embed="rId3">
            <a:alphaModFix/>
          </a:blip>
          <a:stretch>
            <a:fillRect/>
          </a:stretch>
        </p:blipFill>
        <p:spPr>
          <a:xfrm>
            <a:off x="311700" y="1152475"/>
            <a:ext cx="4777387" cy="3416399"/>
          </a:xfrm>
          <a:prstGeom prst="rect">
            <a:avLst/>
          </a:prstGeom>
          <a:noFill/>
          <a:ln>
            <a:noFill/>
          </a:ln>
        </p:spPr>
      </p:pic>
      <p:pic>
        <p:nvPicPr>
          <p:cNvPr id="213" name="Google Shape;213;p36"/>
          <p:cNvPicPr preferRelativeResize="0"/>
          <p:nvPr/>
        </p:nvPicPr>
        <p:blipFill>
          <a:blip r:embed="rId4">
            <a:alphaModFix/>
          </a:blip>
          <a:stretch>
            <a:fillRect/>
          </a:stretch>
        </p:blipFill>
        <p:spPr>
          <a:xfrm>
            <a:off x="2100250" y="2123000"/>
            <a:ext cx="2219325" cy="1409700"/>
          </a:xfrm>
          <a:prstGeom prst="rect">
            <a:avLst/>
          </a:prstGeom>
          <a:noFill/>
          <a:ln>
            <a:noFill/>
          </a:ln>
        </p:spPr>
      </p:pic>
      <p:sp>
        <p:nvSpPr>
          <p:cNvPr id="214" name="Google Shape;214;p36"/>
          <p:cNvSpPr txBox="1"/>
          <p:nvPr/>
        </p:nvSpPr>
        <p:spPr>
          <a:xfrm>
            <a:off x="5274675" y="1152475"/>
            <a:ext cx="2961900" cy="2300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 sz="2000">
                <a:solidFill>
                  <a:schemeClr val="dk2"/>
                </a:solidFill>
              </a:rPr>
              <a:t>Set COMM Port</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Set Vendor</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Set Model</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Press OK</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rPr lang="en" sz="2000">
                <a:solidFill>
                  <a:schemeClr val="dk2"/>
                </a:solidFill>
              </a:rPr>
              <a:t>(Note 3 screen shots)</a:t>
            </a:r>
            <a:endParaRPr sz="2000">
              <a:solidFill>
                <a:schemeClr val="dk2"/>
              </a:solidFill>
            </a:endParaRPr>
          </a:p>
          <a:p>
            <a:pPr indent="0" lvl="0" marL="0" rtl="0" algn="l">
              <a:spcBef>
                <a:spcPts val="0"/>
              </a:spcBef>
              <a:spcAft>
                <a:spcPts val="0"/>
              </a:spcAft>
              <a:buNone/>
            </a:pPr>
            <a:r>
              <a:t/>
            </a:r>
            <a:endParaRPr sz="2000">
              <a:solidFill>
                <a:schemeClr val="dk2"/>
              </a:solidFill>
            </a:endParaRPr>
          </a:p>
        </p:txBody>
      </p:sp>
      <p:pic>
        <p:nvPicPr>
          <p:cNvPr id="215" name="Google Shape;215;p36"/>
          <p:cNvPicPr preferRelativeResize="0"/>
          <p:nvPr/>
        </p:nvPicPr>
        <p:blipFill>
          <a:blip r:embed="rId5">
            <a:alphaModFix/>
          </a:blip>
          <a:stretch>
            <a:fillRect/>
          </a:stretch>
        </p:blipFill>
        <p:spPr>
          <a:xfrm>
            <a:off x="3557025" y="3577350"/>
            <a:ext cx="1447800" cy="885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IC-2820	</a:t>
            </a:r>
            <a:endParaRPr/>
          </a:p>
        </p:txBody>
      </p:sp>
      <p:pic>
        <p:nvPicPr>
          <p:cNvPr id="221" name="Google Shape;221;p37"/>
          <p:cNvPicPr preferRelativeResize="0"/>
          <p:nvPr/>
        </p:nvPicPr>
        <p:blipFill>
          <a:blip r:embed="rId3">
            <a:alphaModFix/>
          </a:blip>
          <a:stretch>
            <a:fillRect/>
          </a:stretch>
        </p:blipFill>
        <p:spPr>
          <a:xfrm>
            <a:off x="284075" y="1152475"/>
            <a:ext cx="4777387" cy="3416399"/>
          </a:xfrm>
          <a:prstGeom prst="rect">
            <a:avLst/>
          </a:prstGeom>
          <a:noFill/>
          <a:ln>
            <a:noFill/>
          </a:ln>
        </p:spPr>
      </p:pic>
      <p:sp>
        <p:nvSpPr>
          <p:cNvPr id="222" name="Google Shape;222;p37"/>
          <p:cNvSpPr txBox="1"/>
          <p:nvPr/>
        </p:nvSpPr>
        <p:spPr>
          <a:xfrm>
            <a:off x="5274675" y="1152475"/>
            <a:ext cx="29619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53 D-Star </a:t>
            </a:r>
            <a:r>
              <a:rPr lang="en" sz="2000">
                <a:solidFill>
                  <a:schemeClr val="dk2"/>
                </a:solidFill>
              </a:rPr>
              <a:t>memories from a road trip I took from TX to SC</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rPr lang="en" sz="2000">
                <a:solidFill>
                  <a:schemeClr val="dk2"/>
                </a:solidFill>
              </a:rPr>
              <a:t>8 Central TX repeaters</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rPr lang="en" sz="2000">
                <a:solidFill>
                  <a:schemeClr val="dk2"/>
                </a:solidFill>
              </a:rPr>
              <a:t>12 Local 2m and 70cm repeaters</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rPr b="1" lang="en" sz="2000">
                <a:solidFill>
                  <a:srgbClr val="FF0000"/>
                </a:solidFill>
              </a:rPr>
              <a:t>I’ve proven I can READ from my radio</a:t>
            </a:r>
            <a:endParaRPr b="1" sz="2000">
              <a:solidFill>
                <a:srgbClr val="FF0000"/>
              </a:solidFill>
            </a:endParaRPr>
          </a:p>
          <a:p>
            <a:pPr indent="0" lvl="0" marL="0" rtl="0" algn="l">
              <a:spcBef>
                <a:spcPts val="0"/>
              </a:spcBef>
              <a:spcAft>
                <a:spcPts val="0"/>
              </a:spcAft>
              <a:buNone/>
            </a:pPr>
            <a:r>
              <a:t/>
            </a:r>
            <a:endParaRPr b="1" sz="2000">
              <a:solidFill>
                <a:srgbClr val="FF0000"/>
              </a:solidFill>
            </a:endParaRPr>
          </a:p>
          <a:p>
            <a:pPr indent="0" lvl="0" marL="0" rtl="0" algn="l">
              <a:spcBef>
                <a:spcPts val="0"/>
              </a:spcBef>
              <a:spcAft>
                <a:spcPts val="0"/>
              </a:spcAft>
              <a:buNone/>
            </a:pPr>
            <a:r>
              <a:t/>
            </a:r>
            <a:endParaRPr b="1" sz="20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File - New </a:t>
            </a:r>
            <a:endParaRPr/>
          </a:p>
        </p:txBody>
      </p:sp>
      <p:pic>
        <p:nvPicPr>
          <p:cNvPr id="228" name="Google Shape;228;p38"/>
          <p:cNvPicPr preferRelativeResize="0"/>
          <p:nvPr/>
        </p:nvPicPr>
        <p:blipFill>
          <a:blip r:embed="rId3">
            <a:alphaModFix/>
          </a:blip>
          <a:stretch>
            <a:fillRect/>
          </a:stretch>
        </p:blipFill>
        <p:spPr>
          <a:xfrm>
            <a:off x="311700" y="1145575"/>
            <a:ext cx="4777361" cy="34163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Radio - Import from data source - RepeaterBook</a:t>
            </a:r>
            <a:endParaRPr/>
          </a:p>
        </p:txBody>
      </p:sp>
      <p:pic>
        <p:nvPicPr>
          <p:cNvPr id="234" name="Google Shape;234;p39"/>
          <p:cNvPicPr preferRelativeResize="0"/>
          <p:nvPr/>
        </p:nvPicPr>
        <p:blipFill>
          <a:blip r:embed="rId3">
            <a:alphaModFix/>
          </a:blip>
          <a:stretch>
            <a:fillRect/>
          </a:stretch>
        </p:blipFill>
        <p:spPr>
          <a:xfrm>
            <a:off x="311700" y="1152463"/>
            <a:ext cx="4777499" cy="3416486"/>
          </a:xfrm>
          <a:prstGeom prst="rect">
            <a:avLst/>
          </a:prstGeom>
          <a:noFill/>
          <a:ln>
            <a:noFill/>
          </a:ln>
        </p:spPr>
      </p:pic>
      <p:sp>
        <p:nvSpPr>
          <p:cNvPr id="235" name="Google Shape;235;p39"/>
          <p:cNvSpPr txBox="1"/>
          <p:nvPr/>
        </p:nvSpPr>
        <p:spPr>
          <a:xfrm>
            <a:off x="5274675" y="1152475"/>
            <a:ext cx="2961900" cy="261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Make sure to select</a:t>
            </a:r>
            <a:endParaRPr sz="2000">
              <a:solidFill>
                <a:schemeClr val="dk2"/>
              </a:solidFill>
            </a:endParaRPr>
          </a:p>
          <a:p>
            <a:pPr indent="0" lvl="0" marL="0" rtl="0" algn="l">
              <a:spcBef>
                <a:spcPts val="0"/>
              </a:spcBef>
              <a:spcAft>
                <a:spcPts val="0"/>
              </a:spcAft>
              <a:buNone/>
            </a:pPr>
            <a:r>
              <a:rPr b="1" lang="en" sz="2000">
                <a:solidFill>
                  <a:schemeClr val="dk2"/>
                </a:solidFill>
              </a:rPr>
              <a:t>RepeaterBook political query</a:t>
            </a:r>
            <a:endParaRPr b="1"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rPr lang="en" sz="2000">
                <a:solidFill>
                  <a:schemeClr val="dk2"/>
                </a:solidFill>
              </a:rPr>
              <a:t>Then in the popup fill in the State (Georgia)</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rPr lang="en" sz="2000">
                <a:solidFill>
                  <a:schemeClr val="dk2"/>
                </a:solidFill>
              </a:rPr>
              <a:t>Then press OK</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t/>
            </a:r>
            <a:endParaRPr b="1" sz="2000">
              <a:solidFill>
                <a:srgbClr val="FF0000"/>
              </a:solidFill>
            </a:endParaRPr>
          </a:p>
          <a:p>
            <a:pPr indent="0" lvl="0" marL="0" rtl="0" algn="l">
              <a:spcBef>
                <a:spcPts val="0"/>
              </a:spcBef>
              <a:spcAft>
                <a:spcPts val="0"/>
              </a:spcAft>
              <a:buNone/>
            </a:pPr>
            <a:r>
              <a:t/>
            </a:r>
            <a:endParaRPr b="1" sz="2000">
              <a:solidFill>
                <a:schemeClr val="dk2"/>
              </a:solidFill>
            </a:endParaRPr>
          </a:p>
        </p:txBody>
      </p:sp>
      <p:pic>
        <p:nvPicPr>
          <p:cNvPr id="236" name="Google Shape;236;p39"/>
          <p:cNvPicPr preferRelativeResize="0"/>
          <p:nvPr/>
        </p:nvPicPr>
        <p:blipFill>
          <a:blip r:embed="rId4">
            <a:alphaModFix/>
          </a:blip>
          <a:stretch>
            <a:fillRect/>
          </a:stretch>
        </p:blipFill>
        <p:spPr>
          <a:xfrm>
            <a:off x="1872450" y="2949100"/>
            <a:ext cx="2933700" cy="1295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Things to watch for</a:t>
            </a:r>
            <a:endParaRPr/>
          </a:p>
        </p:txBody>
      </p:sp>
      <p:pic>
        <p:nvPicPr>
          <p:cNvPr id="242" name="Google Shape;242;p40"/>
          <p:cNvPicPr preferRelativeResize="0"/>
          <p:nvPr/>
        </p:nvPicPr>
        <p:blipFill>
          <a:blip r:embed="rId3">
            <a:alphaModFix/>
          </a:blip>
          <a:stretch>
            <a:fillRect/>
          </a:stretch>
        </p:blipFill>
        <p:spPr>
          <a:xfrm>
            <a:off x="311700" y="1152475"/>
            <a:ext cx="4760822" cy="3416400"/>
          </a:xfrm>
          <a:prstGeom prst="rect">
            <a:avLst/>
          </a:prstGeom>
          <a:noFill/>
          <a:ln>
            <a:noFill/>
          </a:ln>
        </p:spPr>
      </p:pic>
      <p:sp>
        <p:nvSpPr>
          <p:cNvPr id="243" name="Google Shape;243;p40"/>
          <p:cNvSpPr txBox="1"/>
          <p:nvPr/>
        </p:nvSpPr>
        <p:spPr>
          <a:xfrm>
            <a:off x="5274675" y="1152475"/>
            <a:ext cx="29619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If you started from a new file pressing OK works fine…</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rPr lang="en" sz="2000">
                <a:solidFill>
                  <a:schemeClr val="dk2"/>
                </a:solidFill>
              </a:rPr>
              <a:t>IF you are on an active  spreadsheet you need to Adjust where to dump these as it wipes out your previous settings.</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ctr">
              <a:spcBef>
                <a:spcPts val="0"/>
              </a:spcBef>
              <a:spcAft>
                <a:spcPts val="0"/>
              </a:spcAft>
              <a:buNone/>
            </a:pPr>
            <a:r>
              <a:rPr lang="en" sz="2000">
                <a:solidFill>
                  <a:srgbClr val="FF0000"/>
                </a:solidFill>
              </a:rPr>
              <a:t>OUCH!</a:t>
            </a:r>
            <a:endParaRPr sz="2000">
              <a:solidFill>
                <a:srgbClr val="FF0000"/>
              </a:solidFill>
            </a:endParaRPr>
          </a:p>
          <a:p>
            <a:pPr indent="0" lvl="0" marL="0" rtl="0" algn="l">
              <a:spcBef>
                <a:spcPts val="0"/>
              </a:spcBef>
              <a:spcAft>
                <a:spcPts val="0"/>
              </a:spcAft>
              <a:buNone/>
            </a:pPr>
            <a:r>
              <a:t/>
            </a:r>
            <a:endParaRPr sz="2000">
              <a:solidFill>
                <a:schemeClr val="dk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Save often with meaningful names</a:t>
            </a:r>
            <a:endParaRPr/>
          </a:p>
        </p:txBody>
      </p:sp>
      <p:pic>
        <p:nvPicPr>
          <p:cNvPr id="249" name="Google Shape;249;p41"/>
          <p:cNvPicPr preferRelativeResize="0"/>
          <p:nvPr/>
        </p:nvPicPr>
        <p:blipFill>
          <a:blip r:embed="rId3">
            <a:alphaModFix/>
          </a:blip>
          <a:stretch>
            <a:fillRect/>
          </a:stretch>
        </p:blipFill>
        <p:spPr>
          <a:xfrm>
            <a:off x="311700" y="1152475"/>
            <a:ext cx="4777376" cy="3416399"/>
          </a:xfrm>
          <a:prstGeom prst="rect">
            <a:avLst/>
          </a:prstGeom>
          <a:noFill/>
          <a:ln>
            <a:noFill/>
          </a:ln>
        </p:spPr>
      </p:pic>
      <p:sp>
        <p:nvSpPr>
          <p:cNvPr id="250" name="Google Shape;250;p41"/>
          <p:cNvSpPr txBox="1"/>
          <p:nvPr/>
        </p:nvSpPr>
        <p:spPr>
          <a:xfrm>
            <a:off x="5274675" y="1152475"/>
            <a:ext cx="29619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This eye-chart shows 569 memories</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rPr lang="en" sz="2000">
                <a:solidFill>
                  <a:schemeClr val="dk2"/>
                </a:solidFill>
              </a:rPr>
              <a:t>Some memory channels are skipped</a:t>
            </a:r>
            <a:endParaRPr sz="20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CHIRP?</a:t>
            </a:r>
            <a:endParaRPr/>
          </a:p>
        </p:txBody>
      </p:sp>
      <p:sp>
        <p:nvSpPr>
          <p:cNvPr id="68" name="Google Shape;68;p15"/>
          <p:cNvSpPr txBox="1"/>
          <p:nvPr>
            <p:ph idx="1" type="body"/>
          </p:nvPr>
        </p:nvSpPr>
        <p:spPr>
          <a:xfrm>
            <a:off x="311700" y="1152475"/>
            <a:ext cx="8520600" cy="219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0000"/>
                </a:solidFill>
              </a:rPr>
              <a:t>Straight from the CHIRP website: </a:t>
            </a:r>
            <a:r>
              <a:rPr lang="en" sz="2000" u="sng">
                <a:solidFill>
                  <a:schemeClr val="hlink"/>
                </a:solidFill>
                <a:hlinkClick r:id="rId3"/>
              </a:rPr>
              <a:t>https://chirp.danplanet.com/projects/chirp/wiki/Home</a:t>
            </a:r>
            <a:endParaRPr sz="2000">
              <a:solidFill>
                <a:srgbClr val="000000"/>
              </a:solidFill>
            </a:endParaRPr>
          </a:p>
          <a:p>
            <a:pPr indent="0" lvl="0" marL="0" rtl="0" algn="l">
              <a:spcBef>
                <a:spcPts val="1600"/>
              </a:spcBef>
              <a:spcAft>
                <a:spcPts val="1600"/>
              </a:spcAft>
              <a:buNone/>
            </a:pPr>
            <a:r>
              <a:rPr i="1" lang="en" sz="2000">
                <a:highlight>
                  <a:srgbClr val="FFFFFF"/>
                </a:highlight>
              </a:rPr>
              <a:t>CHIRP is a free, open-source tool for programming your amateur radio. It supports a large number of manufacturers and models, as well as provides a way to interface with multiple data sources and formats.</a:t>
            </a:r>
            <a:endParaRPr i="1"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try to WRITE this list to my IC-2820</a:t>
            </a:r>
            <a:endParaRPr/>
          </a:p>
        </p:txBody>
      </p:sp>
      <p:pic>
        <p:nvPicPr>
          <p:cNvPr id="256" name="Google Shape;256;p42"/>
          <p:cNvPicPr preferRelativeResize="0"/>
          <p:nvPr/>
        </p:nvPicPr>
        <p:blipFill>
          <a:blip r:embed="rId3">
            <a:alphaModFix/>
          </a:blip>
          <a:stretch>
            <a:fillRect/>
          </a:stretch>
        </p:blipFill>
        <p:spPr>
          <a:xfrm>
            <a:off x="311712" y="1152475"/>
            <a:ext cx="4777387" cy="3416399"/>
          </a:xfrm>
          <a:prstGeom prst="rect">
            <a:avLst/>
          </a:prstGeom>
          <a:noFill/>
          <a:ln>
            <a:noFill/>
          </a:ln>
        </p:spPr>
      </p:pic>
      <p:sp>
        <p:nvSpPr>
          <p:cNvPr id="257" name="Google Shape;257;p42"/>
          <p:cNvSpPr txBox="1"/>
          <p:nvPr/>
        </p:nvSpPr>
        <p:spPr>
          <a:xfrm>
            <a:off x="5274675" y="1152475"/>
            <a:ext cx="2961900" cy="29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Note that Upload to Radio is grayed out</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rPr lang="en" sz="2000">
                <a:solidFill>
                  <a:schemeClr val="dk2"/>
                </a:solidFill>
              </a:rPr>
              <a:t>You have to </a:t>
            </a:r>
            <a:r>
              <a:rPr lang="en" sz="2000">
                <a:solidFill>
                  <a:srgbClr val="FF0000"/>
                </a:solidFill>
              </a:rPr>
              <a:t>READ</a:t>
            </a:r>
            <a:r>
              <a:rPr lang="en" sz="2000">
                <a:solidFill>
                  <a:schemeClr val="dk2"/>
                </a:solidFill>
              </a:rPr>
              <a:t> before you can </a:t>
            </a:r>
            <a:r>
              <a:rPr lang="en" sz="2000">
                <a:solidFill>
                  <a:srgbClr val="6AA84F"/>
                </a:solidFill>
              </a:rPr>
              <a:t>WRITE</a:t>
            </a:r>
            <a:endParaRPr sz="2000">
              <a:solidFill>
                <a:srgbClr val="6AA84F"/>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rPr lang="en" sz="2000">
                <a:solidFill>
                  <a:schemeClr val="dk2"/>
                </a:solidFill>
              </a:rPr>
              <a:t>So I’ll RE-READ from my radio or select a file I read from my radio</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t/>
            </a:r>
            <a:endParaRPr b="1" sz="2000">
              <a:solidFill>
                <a:srgbClr val="FF0000"/>
              </a:solidFill>
            </a:endParaRPr>
          </a:p>
          <a:p>
            <a:pPr indent="0" lvl="0" marL="0" rtl="0" algn="l">
              <a:spcBef>
                <a:spcPts val="0"/>
              </a:spcBef>
              <a:spcAft>
                <a:spcPts val="0"/>
              </a:spcAft>
              <a:buNone/>
            </a:pPr>
            <a:r>
              <a:t/>
            </a:r>
            <a:endParaRPr b="1" sz="2000">
              <a:solidFill>
                <a:schemeClr val="dk2"/>
              </a:solidFill>
            </a:endParaRPr>
          </a:p>
        </p:txBody>
      </p:sp>
      <p:sp>
        <p:nvSpPr>
          <p:cNvPr id="258" name="Google Shape;258;p42"/>
          <p:cNvSpPr/>
          <p:nvPr/>
        </p:nvSpPr>
        <p:spPr>
          <a:xfrm>
            <a:off x="1394825" y="1264025"/>
            <a:ext cx="1070100" cy="538500"/>
          </a:xfrm>
          <a:prstGeom prst="lef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what if I added the GA repeaters to my TX file</a:t>
            </a:r>
            <a:endParaRPr/>
          </a:p>
        </p:txBody>
      </p:sp>
      <p:pic>
        <p:nvPicPr>
          <p:cNvPr id="264" name="Google Shape;264;p43"/>
          <p:cNvPicPr preferRelativeResize="0"/>
          <p:nvPr/>
        </p:nvPicPr>
        <p:blipFill>
          <a:blip r:embed="rId3">
            <a:alphaModFix/>
          </a:blip>
          <a:stretch>
            <a:fillRect/>
          </a:stretch>
        </p:blipFill>
        <p:spPr>
          <a:xfrm>
            <a:off x="311700" y="1152475"/>
            <a:ext cx="4777387" cy="3416399"/>
          </a:xfrm>
          <a:prstGeom prst="rect">
            <a:avLst/>
          </a:prstGeom>
          <a:noFill/>
          <a:ln>
            <a:noFill/>
          </a:ln>
        </p:spPr>
      </p:pic>
      <p:sp>
        <p:nvSpPr>
          <p:cNvPr id="265" name="Google Shape;265;p43"/>
          <p:cNvSpPr txBox="1"/>
          <p:nvPr/>
        </p:nvSpPr>
        <p:spPr>
          <a:xfrm>
            <a:off x="5274675" y="1152475"/>
            <a:ext cx="29619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I have 166 memories used</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t/>
            </a:r>
            <a:endParaRPr sz="2000">
              <a:solidFill>
                <a:schemeClr val="dk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the Import From File screen shot</a:t>
            </a:r>
            <a:endParaRPr/>
          </a:p>
        </p:txBody>
      </p:sp>
      <p:pic>
        <p:nvPicPr>
          <p:cNvPr id="271" name="Google Shape;271;p44"/>
          <p:cNvPicPr preferRelativeResize="0"/>
          <p:nvPr/>
        </p:nvPicPr>
        <p:blipFill>
          <a:blip r:embed="rId3">
            <a:alphaModFix/>
          </a:blip>
          <a:stretch>
            <a:fillRect/>
          </a:stretch>
        </p:blipFill>
        <p:spPr>
          <a:xfrm>
            <a:off x="311700" y="1152475"/>
            <a:ext cx="4760816" cy="3416400"/>
          </a:xfrm>
          <a:prstGeom prst="rect">
            <a:avLst/>
          </a:prstGeom>
          <a:noFill/>
          <a:ln>
            <a:noFill/>
          </a:ln>
        </p:spPr>
      </p:pic>
      <p:sp>
        <p:nvSpPr>
          <p:cNvPr id="272" name="Google Shape;272;p44"/>
          <p:cNvSpPr txBox="1"/>
          <p:nvPr/>
        </p:nvSpPr>
        <p:spPr>
          <a:xfrm>
            <a:off x="5274675" y="1152475"/>
            <a:ext cx="3224400" cy="3416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 sz="2000">
                <a:solidFill>
                  <a:schemeClr val="dk2"/>
                </a:solidFill>
              </a:rPr>
              <a:t>Using the Adjust New Location buttons I set the import to 170</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Use the +100 +10 +1</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-1 -10 -100 to set the From start point</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Looks good</a:t>
            </a:r>
            <a:endParaRPr sz="2000">
              <a:solidFill>
                <a:schemeClr val="dk2"/>
              </a:solidFill>
            </a:endParaRPr>
          </a:p>
          <a:p>
            <a:pPr indent="-355600" lvl="0" marL="457200" rtl="0" algn="l">
              <a:spcBef>
                <a:spcPts val="0"/>
              </a:spcBef>
              <a:spcAft>
                <a:spcPts val="0"/>
              </a:spcAft>
              <a:buClr>
                <a:srgbClr val="FF0000"/>
              </a:buClr>
              <a:buSzPts val="2000"/>
              <a:buChar char="●"/>
            </a:pPr>
            <a:r>
              <a:rPr lang="en" sz="2000">
                <a:solidFill>
                  <a:srgbClr val="FF0000"/>
                </a:solidFill>
              </a:rPr>
              <a:t>See what happen</a:t>
            </a:r>
            <a:endParaRPr sz="2000">
              <a:solidFill>
                <a:srgbClr val="FF0000"/>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t/>
            </a:r>
            <a:endParaRPr b="1" sz="2000">
              <a:solidFill>
                <a:srgbClr val="FF0000"/>
              </a:solidFill>
            </a:endParaRPr>
          </a:p>
          <a:p>
            <a:pPr indent="0" lvl="0" marL="0" rtl="0" algn="l">
              <a:spcBef>
                <a:spcPts val="0"/>
              </a:spcBef>
              <a:spcAft>
                <a:spcPts val="0"/>
              </a:spcAft>
              <a:buNone/>
            </a:pPr>
            <a:r>
              <a:t/>
            </a:r>
            <a:endParaRPr b="1" sz="2000">
              <a:solidFill>
                <a:schemeClr val="dk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 what you were expecting - But </a:t>
            </a:r>
            <a:r>
              <a:rPr lang="en"/>
              <a:t>it's</a:t>
            </a:r>
            <a:r>
              <a:rPr lang="en"/>
              <a:t> OK</a:t>
            </a:r>
            <a:endParaRPr/>
          </a:p>
        </p:txBody>
      </p:sp>
      <p:pic>
        <p:nvPicPr>
          <p:cNvPr id="278" name="Google Shape;278;p45"/>
          <p:cNvPicPr preferRelativeResize="0"/>
          <p:nvPr/>
        </p:nvPicPr>
        <p:blipFill>
          <a:blip r:embed="rId3">
            <a:alphaModFix/>
          </a:blip>
          <a:stretch>
            <a:fillRect/>
          </a:stretch>
        </p:blipFill>
        <p:spPr>
          <a:xfrm>
            <a:off x="311700" y="1152475"/>
            <a:ext cx="4777387" cy="3416399"/>
          </a:xfrm>
          <a:prstGeom prst="rect">
            <a:avLst/>
          </a:prstGeom>
          <a:noFill/>
          <a:ln>
            <a:noFill/>
          </a:ln>
        </p:spPr>
      </p:pic>
      <p:sp>
        <p:nvSpPr>
          <p:cNvPr id="279" name="Google Shape;279;p45"/>
          <p:cNvSpPr txBox="1"/>
          <p:nvPr/>
        </p:nvSpPr>
        <p:spPr>
          <a:xfrm>
            <a:off x="5288500" y="1152475"/>
            <a:ext cx="29619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The memories start at 197 because the input file listed 27 10m and 6m repeaters that the IC-2820 can’t use.</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rPr lang="en" sz="2000">
                <a:solidFill>
                  <a:schemeClr val="dk2"/>
                </a:solidFill>
              </a:rPr>
              <a:t>170+27=197 </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rPr lang="en" sz="2000">
                <a:solidFill>
                  <a:srgbClr val="FF0000"/>
                </a:solidFill>
              </a:rPr>
              <a:t>Remember to save your file with a meaningful name</a:t>
            </a:r>
            <a:endParaRPr sz="2000">
              <a:solidFill>
                <a:srgbClr val="FF0000"/>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t/>
            </a:r>
            <a:endParaRPr b="1" sz="2000">
              <a:solidFill>
                <a:srgbClr val="FF0000"/>
              </a:solidFill>
            </a:endParaRPr>
          </a:p>
          <a:p>
            <a:pPr indent="0" lvl="0" marL="0" rtl="0" algn="l">
              <a:spcBef>
                <a:spcPts val="0"/>
              </a:spcBef>
              <a:spcAft>
                <a:spcPts val="0"/>
              </a:spcAft>
              <a:buNone/>
            </a:pPr>
            <a:r>
              <a:t/>
            </a:r>
            <a:endParaRPr b="1" sz="2000">
              <a:solidFill>
                <a:schemeClr val="dk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Frequencies</a:t>
            </a:r>
            <a:r>
              <a:rPr lang="en"/>
              <a:t> out of my radios range are removed.</a:t>
            </a:r>
            <a:endParaRPr/>
          </a:p>
        </p:txBody>
      </p:sp>
      <p:sp>
        <p:nvSpPr>
          <p:cNvPr id="285" name="Google Shape;285;p46"/>
          <p:cNvSpPr txBox="1"/>
          <p:nvPr/>
        </p:nvSpPr>
        <p:spPr>
          <a:xfrm>
            <a:off x="311700" y="1152475"/>
            <a:ext cx="3310800" cy="25971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2"/>
              </a:buClr>
              <a:buSzPts val="2000"/>
              <a:buChar char="●"/>
            </a:pPr>
            <a:r>
              <a:rPr lang="en" sz="2000" strike="sngStrike">
                <a:solidFill>
                  <a:schemeClr val="dk2"/>
                </a:solidFill>
              </a:rPr>
              <a:t>10m </a:t>
            </a:r>
            <a:endParaRPr sz="2000" strike="sngStrike">
              <a:solidFill>
                <a:schemeClr val="dk2"/>
              </a:solidFill>
            </a:endParaRPr>
          </a:p>
          <a:p>
            <a:pPr indent="-355600" lvl="0" marL="457200" rtl="0" algn="l">
              <a:lnSpc>
                <a:spcPct val="115000"/>
              </a:lnSpc>
              <a:spcBef>
                <a:spcPts val="0"/>
              </a:spcBef>
              <a:spcAft>
                <a:spcPts val="0"/>
              </a:spcAft>
              <a:buClr>
                <a:schemeClr val="dk2"/>
              </a:buClr>
              <a:buSzPts val="2000"/>
              <a:buChar char="●"/>
            </a:pPr>
            <a:r>
              <a:rPr lang="en" sz="2000" strike="sngStrike">
                <a:solidFill>
                  <a:schemeClr val="dk2"/>
                </a:solidFill>
              </a:rPr>
              <a:t>6m</a:t>
            </a:r>
            <a:endParaRPr sz="2000" strike="sngStrike">
              <a:solidFill>
                <a:schemeClr val="dk2"/>
              </a:solidFill>
            </a:endParaRPr>
          </a:p>
          <a:p>
            <a:pPr indent="-355600" lvl="0" marL="457200" rtl="0" algn="l">
              <a:lnSpc>
                <a:spcPct val="115000"/>
              </a:lnSpc>
              <a:spcBef>
                <a:spcPts val="0"/>
              </a:spcBef>
              <a:spcAft>
                <a:spcPts val="0"/>
              </a:spcAft>
              <a:buClr>
                <a:schemeClr val="dk2"/>
              </a:buClr>
              <a:buSzPts val="2000"/>
              <a:buChar char="●"/>
            </a:pPr>
            <a:r>
              <a:rPr lang="en" sz="2000">
                <a:solidFill>
                  <a:schemeClr val="dk2"/>
                </a:solidFill>
              </a:rPr>
              <a:t>2m</a:t>
            </a:r>
            <a:endParaRPr sz="2000">
              <a:solidFill>
                <a:schemeClr val="dk2"/>
              </a:solidFill>
            </a:endParaRPr>
          </a:p>
          <a:p>
            <a:pPr indent="-355600" lvl="0" marL="457200" rtl="0" algn="l">
              <a:lnSpc>
                <a:spcPct val="115000"/>
              </a:lnSpc>
              <a:spcBef>
                <a:spcPts val="0"/>
              </a:spcBef>
              <a:spcAft>
                <a:spcPts val="0"/>
              </a:spcAft>
              <a:buClr>
                <a:schemeClr val="dk2"/>
              </a:buClr>
              <a:buSzPts val="2000"/>
              <a:buChar char="●"/>
            </a:pPr>
            <a:r>
              <a:rPr lang="en" sz="2000">
                <a:solidFill>
                  <a:schemeClr val="dk2"/>
                </a:solidFill>
              </a:rPr>
              <a:t>1.25m (Receive Only)</a:t>
            </a:r>
            <a:endParaRPr sz="2000">
              <a:solidFill>
                <a:schemeClr val="dk2"/>
              </a:solidFill>
            </a:endParaRPr>
          </a:p>
          <a:p>
            <a:pPr indent="-355600" lvl="0" marL="457200" rtl="0" algn="l">
              <a:lnSpc>
                <a:spcPct val="115000"/>
              </a:lnSpc>
              <a:spcBef>
                <a:spcPts val="0"/>
              </a:spcBef>
              <a:spcAft>
                <a:spcPts val="0"/>
              </a:spcAft>
              <a:buClr>
                <a:schemeClr val="dk2"/>
              </a:buClr>
              <a:buSzPts val="2000"/>
              <a:buChar char="●"/>
            </a:pPr>
            <a:r>
              <a:rPr lang="en" sz="2000">
                <a:solidFill>
                  <a:schemeClr val="dk2"/>
                </a:solidFill>
              </a:rPr>
              <a:t>70cm</a:t>
            </a:r>
            <a:endParaRPr sz="2000">
              <a:solidFill>
                <a:schemeClr val="dk2"/>
              </a:solidFill>
            </a:endParaRPr>
          </a:p>
          <a:p>
            <a:pPr indent="-355600" lvl="0" marL="457200" rtl="0" algn="l">
              <a:lnSpc>
                <a:spcPct val="115000"/>
              </a:lnSpc>
              <a:spcBef>
                <a:spcPts val="0"/>
              </a:spcBef>
              <a:spcAft>
                <a:spcPts val="0"/>
              </a:spcAft>
              <a:buClr>
                <a:schemeClr val="dk2"/>
              </a:buClr>
              <a:buSzPts val="2000"/>
              <a:buChar char="●"/>
            </a:pPr>
            <a:r>
              <a:rPr lang="en" sz="2000" strike="sngStrike">
                <a:solidFill>
                  <a:schemeClr val="dk2"/>
                </a:solidFill>
              </a:rPr>
              <a:t>33cm</a:t>
            </a:r>
            <a:endParaRPr sz="2000" strike="sngStrike">
              <a:solidFill>
                <a:schemeClr val="dk2"/>
              </a:solidFill>
            </a:endParaRPr>
          </a:p>
          <a:p>
            <a:pPr indent="-355600" lvl="0" marL="457200" rtl="0" algn="l">
              <a:lnSpc>
                <a:spcPct val="115000"/>
              </a:lnSpc>
              <a:spcBef>
                <a:spcPts val="0"/>
              </a:spcBef>
              <a:spcAft>
                <a:spcPts val="0"/>
              </a:spcAft>
              <a:buClr>
                <a:schemeClr val="dk2"/>
              </a:buClr>
              <a:buSzPts val="2000"/>
              <a:buChar char="●"/>
            </a:pPr>
            <a:r>
              <a:rPr lang="en" sz="2000" strike="sngStrike">
                <a:solidFill>
                  <a:schemeClr val="dk2"/>
                </a:solidFill>
              </a:rPr>
              <a:t>23cm</a:t>
            </a:r>
            <a:endParaRPr sz="2000">
              <a:solidFill>
                <a:schemeClr val="dk2"/>
              </a:solidFill>
            </a:endParaRPr>
          </a:p>
          <a:p>
            <a:pPr indent="0" lvl="0" marL="457200" rtl="0" algn="l">
              <a:lnSpc>
                <a:spcPct val="115000"/>
              </a:lnSpc>
              <a:spcBef>
                <a:spcPts val="1600"/>
              </a:spcBef>
              <a:spcAft>
                <a:spcPts val="1600"/>
              </a:spcAft>
              <a:buNone/>
            </a:pPr>
            <a:r>
              <a:t/>
            </a:r>
            <a:endParaRPr/>
          </a:p>
        </p:txBody>
      </p:sp>
      <p:sp>
        <p:nvSpPr>
          <p:cNvPr id="286" name="Google Shape;286;p46"/>
          <p:cNvSpPr txBox="1"/>
          <p:nvPr/>
        </p:nvSpPr>
        <p:spPr>
          <a:xfrm>
            <a:off x="4460625" y="3000225"/>
            <a:ext cx="3310800" cy="129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2000" strike="sngStrike">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Select memories to delete</a:t>
            </a:r>
            <a:endParaRPr/>
          </a:p>
        </p:txBody>
      </p:sp>
      <p:pic>
        <p:nvPicPr>
          <p:cNvPr id="292" name="Google Shape;292;p47"/>
          <p:cNvPicPr preferRelativeResize="0"/>
          <p:nvPr/>
        </p:nvPicPr>
        <p:blipFill>
          <a:blip r:embed="rId3">
            <a:alphaModFix/>
          </a:blip>
          <a:stretch>
            <a:fillRect/>
          </a:stretch>
        </p:blipFill>
        <p:spPr>
          <a:xfrm>
            <a:off x="311700" y="1152463"/>
            <a:ext cx="4777499" cy="3416486"/>
          </a:xfrm>
          <a:prstGeom prst="rect">
            <a:avLst/>
          </a:prstGeom>
          <a:noFill/>
          <a:ln>
            <a:noFill/>
          </a:ln>
        </p:spPr>
      </p:pic>
      <p:sp>
        <p:nvSpPr>
          <p:cNvPr id="293" name="Google Shape;293;p47"/>
          <p:cNvSpPr txBox="1"/>
          <p:nvPr/>
        </p:nvSpPr>
        <p:spPr>
          <a:xfrm>
            <a:off x="5281575" y="115247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Use the RIGHT Mouse button to select </a:t>
            </a:r>
            <a:endParaRPr sz="20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rPr lang="en" sz="2000">
                <a:solidFill>
                  <a:schemeClr val="dk2"/>
                </a:solidFill>
              </a:rPr>
              <a:t>Delete ...and shift all memories up</a:t>
            </a:r>
            <a:endParaRPr sz="2000">
              <a:solidFill>
                <a:schemeClr val="dk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CHIRP does not get awards for deleting and moving</a:t>
            </a:r>
            <a:endParaRPr/>
          </a:p>
        </p:txBody>
      </p:sp>
      <p:pic>
        <p:nvPicPr>
          <p:cNvPr id="299" name="Google Shape;299;p48"/>
          <p:cNvPicPr preferRelativeResize="0"/>
          <p:nvPr/>
        </p:nvPicPr>
        <p:blipFill>
          <a:blip r:embed="rId3">
            <a:alphaModFix/>
          </a:blip>
          <a:stretch>
            <a:fillRect/>
          </a:stretch>
        </p:blipFill>
        <p:spPr>
          <a:xfrm>
            <a:off x="311700" y="1152475"/>
            <a:ext cx="4777366" cy="3416399"/>
          </a:xfrm>
          <a:prstGeom prst="rect">
            <a:avLst/>
          </a:prstGeom>
          <a:noFill/>
          <a:ln>
            <a:noFill/>
          </a:ln>
        </p:spPr>
      </p:pic>
      <p:sp>
        <p:nvSpPr>
          <p:cNvPr id="300" name="Google Shape;300;p48"/>
          <p:cNvSpPr txBox="1"/>
          <p:nvPr/>
        </p:nvSpPr>
        <p:spPr>
          <a:xfrm>
            <a:off x="5281575" y="1152475"/>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rPr>
              <a:t>That was fun to watch CHIRP deleting and moving memory channels</a:t>
            </a:r>
            <a:endParaRPr sz="1800">
              <a:solidFill>
                <a:schemeClr val="dk2"/>
              </a:solidFill>
            </a:endParaRPr>
          </a:p>
          <a:p>
            <a:pPr indent="0" lvl="0" marL="0" rtl="0" algn="l">
              <a:lnSpc>
                <a:spcPct val="115000"/>
              </a:lnSpc>
              <a:spcBef>
                <a:spcPts val="1600"/>
              </a:spcBef>
              <a:spcAft>
                <a:spcPts val="0"/>
              </a:spcAft>
              <a:buNone/>
            </a:pPr>
            <a:r>
              <a:t/>
            </a:r>
            <a:endParaRPr sz="1800">
              <a:solidFill>
                <a:schemeClr val="dk2"/>
              </a:solidFill>
            </a:endParaRPr>
          </a:p>
          <a:p>
            <a:pPr indent="0" lvl="0" marL="0" rtl="0" algn="l">
              <a:spcBef>
                <a:spcPts val="1600"/>
              </a:spcBef>
              <a:spcAft>
                <a:spcPts val="0"/>
              </a:spcAft>
              <a:buNone/>
            </a:pPr>
            <a:r>
              <a:rPr lang="en" sz="2000">
                <a:solidFill>
                  <a:srgbClr val="FF0000"/>
                </a:solidFill>
              </a:rPr>
              <a:t>Remember to save your file with a meaningful name</a:t>
            </a:r>
            <a:endParaRPr sz="2000">
              <a:solidFill>
                <a:schemeClr val="dk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if you want to monitor FRS and GMRS	</a:t>
            </a:r>
            <a:endParaRPr/>
          </a:p>
        </p:txBody>
      </p:sp>
      <p:sp>
        <p:nvSpPr>
          <p:cNvPr id="306" name="Google Shape;306;p49"/>
          <p:cNvSpPr txBox="1"/>
          <p:nvPr>
            <p:ph idx="1" type="body"/>
          </p:nvPr>
        </p:nvSpPr>
        <p:spPr>
          <a:xfrm>
            <a:off x="311700" y="1152475"/>
            <a:ext cx="48090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2000">
              <a:solidFill>
                <a:srgbClr val="FF0000"/>
              </a:solidFill>
            </a:endParaRPr>
          </a:p>
          <a:p>
            <a:pPr indent="0" lvl="0" marL="0" rtl="0" algn="l">
              <a:spcBef>
                <a:spcPts val="0"/>
              </a:spcBef>
              <a:spcAft>
                <a:spcPts val="1600"/>
              </a:spcAft>
              <a:buClr>
                <a:schemeClr val="dk1"/>
              </a:buClr>
              <a:buSzPts val="1100"/>
              <a:buFont typeface="Arial"/>
              <a:buNone/>
            </a:pPr>
            <a:r>
              <a:t/>
            </a:r>
            <a:endParaRPr/>
          </a:p>
        </p:txBody>
      </p:sp>
      <p:pic>
        <p:nvPicPr>
          <p:cNvPr id="307" name="Google Shape;307;p49"/>
          <p:cNvPicPr preferRelativeResize="0"/>
          <p:nvPr/>
        </p:nvPicPr>
        <p:blipFill>
          <a:blip r:embed="rId3">
            <a:alphaModFix/>
          </a:blip>
          <a:stretch>
            <a:fillRect/>
          </a:stretch>
        </p:blipFill>
        <p:spPr>
          <a:xfrm>
            <a:off x="311713" y="1152475"/>
            <a:ext cx="4808975" cy="3416400"/>
          </a:xfrm>
          <a:prstGeom prst="rect">
            <a:avLst/>
          </a:prstGeom>
          <a:noFill/>
          <a:ln>
            <a:noFill/>
          </a:ln>
        </p:spPr>
      </p:pic>
      <p:sp>
        <p:nvSpPr>
          <p:cNvPr id="308" name="Google Shape;308;p49"/>
          <p:cNvSpPr txBox="1"/>
          <p:nvPr/>
        </p:nvSpPr>
        <p:spPr>
          <a:xfrm>
            <a:off x="5281575" y="1152475"/>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rPr>
              <a:t>File - Open stock config</a:t>
            </a:r>
            <a:endParaRPr sz="1800">
              <a:solidFill>
                <a:schemeClr val="dk2"/>
              </a:solidFill>
            </a:endParaRPr>
          </a:p>
          <a:p>
            <a:pPr indent="0" lvl="0" marL="0" rtl="0" algn="l">
              <a:lnSpc>
                <a:spcPct val="115000"/>
              </a:lnSpc>
              <a:spcBef>
                <a:spcPts val="1600"/>
              </a:spcBef>
              <a:spcAft>
                <a:spcPts val="0"/>
              </a:spcAft>
              <a:buNone/>
            </a:pPr>
            <a:r>
              <a:rPr lang="en" sz="1800">
                <a:solidFill>
                  <a:schemeClr val="dk2"/>
                </a:solidFill>
              </a:rPr>
              <a:t>US FRS and GMRS Ch</a:t>
            </a:r>
            <a:endParaRPr sz="1800">
              <a:solidFill>
                <a:schemeClr val="dk2"/>
              </a:solidFill>
            </a:endParaRPr>
          </a:p>
          <a:p>
            <a:pPr indent="0" lvl="0" marL="0" rtl="0" algn="l">
              <a:lnSpc>
                <a:spcPct val="115000"/>
              </a:lnSpc>
              <a:spcBef>
                <a:spcPts val="1600"/>
              </a:spcBef>
              <a:spcAft>
                <a:spcPts val="0"/>
              </a:spcAft>
              <a:buNone/>
            </a:pPr>
            <a:r>
              <a:t/>
            </a:r>
            <a:endParaRPr sz="1800">
              <a:solidFill>
                <a:schemeClr val="dk2"/>
              </a:solidFill>
            </a:endParaRPr>
          </a:p>
          <a:p>
            <a:pPr indent="0" lvl="0" marL="0" rtl="0" algn="l">
              <a:spcBef>
                <a:spcPts val="1600"/>
              </a:spcBef>
              <a:spcAft>
                <a:spcPts val="0"/>
              </a:spcAft>
              <a:buNone/>
            </a:pPr>
            <a:r>
              <a:rPr lang="en" sz="2000">
                <a:solidFill>
                  <a:srgbClr val="FF0000"/>
                </a:solidFill>
              </a:rPr>
              <a:t>Note this creates a new TAB but you have to click on it to open/see it</a:t>
            </a:r>
            <a:endParaRPr sz="2000">
              <a:solidFill>
                <a:srgbClr val="FF0000"/>
              </a:solidFill>
            </a:endParaRPr>
          </a:p>
          <a:p>
            <a:pPr indent="0" lvl="0" marL="0" rtl="0" algn="l">
              <a:spcBef>
                <a:spcPts val="0"/>
              </a:spcBef>
              <a:spcAft>
                <a:spcPts val="0"/>
              </a:spcAft>
              <a:buNone/>
            </a:pPr>
            <a:r>
              <a:rPr lang="en" sz="2000">
                <a:solidFill>
                  <a:srgbClr val="FF0000"/>
                </a:solidFill>
              </a:rPr>
              <a:t> </a:t>
            </a:r>
            <a:endParaRPr sz="200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Cut-n-Paste from one Tab to the Next</a:t>
            </a:r>
            <a:endParaRPr/>
          </a:p>
        </p:txBody>
      </p:sp>
      <p:pic>
        <p:nvPicPr>
          <p:cNvPr id="314" name="Google Shape;314;p50"/>
          <p:cNvPicPr preferRelativeResize="0"/>
          <p:nvPr/>
        </p:nvPicPr>
        <p:blipFill>
          <a:blip r:embed="rId3">
            <a:alphaModFix/>
          </a:blip>
          <a:stretch>
            <a:fillRect/>
          </a:stretch>
        </p:blipFill>
        <p:spPr>
          <a:xfrm>
            <a:off x="311700" y="1152475"/>
            <a:ext cx="4808975" cy="3416400"/>
          </a:xfrm>
          <a:prstGeom prst="rect">
            <a:avLst/>
          </a:prstGeom>
          <a:noFill/>
          <a:ln>
            <a:noFill/>
          </a:ln>
        </p:spPr>
      </p:pic>
      <p:sp>
        <p:nvSpPr>
          <p:cNvPr id="315" name="Google Shape;315;p50"/>
          <p:cNvSpPr txBox="1"/>
          <p:nvPr/>
        </p:nvSpPr>
        <p:spPr>
          <a:xfrm>
            <a:off x="5281575" y="1152475"/>
            <a:ext cx="30000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rPr>
              <a:t>Select the 52 channels to Copy and Paste them to your radio’s file</a:t>
            </a:r>
            <a:endParaRPr sz="1800">
              <a:solidFill>
                <a:schemeClr val="dk2"/>
              </a:solidFill>
            </a:endParaRPr>
          </a:p>
          <a:p>
            <a:pPr indent="0" lvl="0" marL="0" rtl="0" algn="l">
              <a:spcBef>
                <a:spcPts val="1600"/>
              </a:spcBef>
              <a:spcAft>
                <a:spcPts val="0"/>
              </a:spcAft>
              <a:buNone/>
            </a:pPr>
            <a:r>
              <a:rPr lang="en" sz="2000">
                <a:solidFill>
                  <a:srgbClr val="FF0000"/>
                </a:solidFill>
              </a:rPr>
              <a:t>Remember to save your file with a meaningful name</a:t>
            </a:r>
            <a:endParaRPr sz="2000">
              <a:solidFill>
                <a:srgbClr val="FF0000"/>
              </a:solidFill>
            </a:endParaRPr>
          </a:p>
          <a:p>
            <a:pPr indent="0" lvl="0" marL="0" rtl="0" algn="l">
              <a:spcBef>
                <a:spcPts val="0"/>
              </a:spcBef>
              <a:spcAft>
                <a:spcPts val="0"/>
              </a:spcAft>
              <a:buNone/>
            </a:pPr>
            <a:r>
              <a:t/>
            </a:r>
            <a:endParaRPr sz="2000">
              <a:solidFill>
                <a:srgbClr val="FF0000"/>
              </a:solidFill>
            </a:endParaRPr>
          </a:p>
          <a:p>
            <a:pPr indent="0" lvl="0" marL="0" rtl="0" algn="ctr">
              <a:spcBef>
                <a:spcPts val="0"/>
              </a:spcBef>
              <a:spcAft>
                <a:spcPts val="0"/>
              </a:spcAft>
              <a:buNone/>
            </a:pPr>
            <a:r>
              <a:rPr b="1" lang="en" sz="2000">
                <a:solidFill>
                  <a:srgbClr val="FF0000"/>
                </a:solidFill>
              </a:rPr>
              <a:t>Do not transmit out of the ham bands</a:t>
            </a:r>
            <a:endParaRPr b="1" sz="200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do the same to add MURS too</a:t>
            </a:r>
            <a:endParaRPr/>
          </a:p>
        </p:txBody>
      </p:sp>
      <p:pic>
        <p:nvPicPr>
          <p:cNvPr id="321" name="Google Shape;321;p51"/>
          <p:cNvPicPr preferRelativeResize="0"/>
          <p:nvPr/>
        </p:nvPicPr>
        <p:blipFill>
          <a:blip r:embed="rId3">
            <a:alphaModFix/>
          </a:blip>
          <a:stretch>
            <a:fillRect/>
          </a:stretch>
        </p:blipFill>
        <p:spPr>
          <a:xfrm>
            <a:off x="311700" y="1152475"/>
            <a:ext cx="4808975" cy="3416400"/>
          </a:xfrm>
          <a:prstGeom prst="rect">
            <a:avLst/>
          </a:prstGeom>
          <a:noFill/>
          <a:ln>
            <a:noFill/>
          </a:ln>
        </p:spPr>
      </p:pic>
      <p:sp>
        <p:nvSpPr>
          <p:cNvPr id="322" name="Google Shape;322;p51"/>
          <p:cNvSpPr txBox="1"/>
          <p:nvPr/>
        </p:nvSpPr>
        <p:spPr>
          <a:xfrm>
            <a:off x="5281575" y="1152475"/>
            <a:ext cx="30000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rPr>
              <a:t>Select the 5 MURS channels and Copy Paste the to your radio’s file</a:t>
            </a:r>
            <a:endParaRPr sz="1800">
              <a:solidFill>
                <a:schemeClr val="dk2"/>
              </a:solidFill>
            </a:endParaRPr>
          </a:p>
          <a:p>
            <a:pPr indent="0" lvl="0" marL="0" rtl="0" algn="l">
              <a:spcBef>
                <a:spcPts val="1600"/>
              </a:spcBef>
              <a:spcAft>
                <a:spcPts val="0"/>
              </a:spcAft>
              <a:buNone/>
            </a:pPr>
            <a:r>
              <a:rPr lang="en" sz="2000">
                <a:solidFill>
                  <a:srgbClr val="FF0000"/>
                </a:solidFill>
              </a:rPr>
              <a:t>Remember to save your file with a meaningful name</a:t>
            </a:r>
            <a:endParaRPr sz="2000">
              <a:solidFill>
                <a:srgbClr val="FF0000"/>
              </a:solidFill>
            </a:endParaRPr>
          </a:p>
          <a:p>
            <a:pPr indent="0" lvl="0" marL="0" rtl="0" algn="l">
              <a:spcBef>
                <a:spcPts val="0"/>
              </a:spcBef>
              <a:spcAft>
                <a:spcPts val="0"/>
              </a:spcAft>
              <a:buNone/>
            </a:pPr>
            <a:r>
              <a:t/>
            </a:r>
            <a:endParaRPr sz="2000">
              <a:solidFill>
                <a:srgbClr val="FF0000"/>
              </a:solidFill>
            </a:endParaRPr>
          </a:p>
          <a:p>
            <a:pPr indent="0" lvl="0" marL="0" rtl="0" algn="ctr">
              <a:spcBef>
                <a:spcPts val="0"/>
              </a:spcBef>
              <a:spcAft>
                <a:spcPts val="0"/>
              </a:spcAft>
              <a:buNone/>
            </a:pPr>
            <a:r>
              <a:rPr b="1" lang="en" sz="2000">
                <a:solidFill>
                  <a:srgbClr val="FF0000"/>
                </a:solidFill>
              </a:rPr>
              <a:t>Do not transmit out of the ham bands</a:t>
            </a:r>
            <a:endParaRPr b="1" sz="200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CHIRP is the brainchild of Dan Smith, KK7DS</a:t>
            </a:r>
            <a:endParaRPr/>
          </a:p>
        </p:txBody>
      </p:sp>
      <p:sp>
        <p:nvSpPr>
          <p:cNvPr id="74" name="Google Shape;74;p16"/>
          <p:cNvSpPr txBox="1"/>
          <p:nvPr>
            <p:ph idx="1" type="body"/>
          </p:nvPr>
        </p:nvSpPr>
        <p:spPr>
          <a:xfrm>
            <a:off x="311700" y="1152475"/>
            <a:ext cx="8520600" cy="343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There are 30+ Developers and 25+ Website/Wiki editors</a:t>
            </a:r>
            <a:endParaRPr>
              <a:solidFill>
                <a:srgbClr val="000000"/>
              </a:solidFill>
            </a:endParaRPr>
          </a:p>
          <a:p>
            <a:pPr indent="0" lvl="0" marL="0" rtl="0" algn="l">
              <a:spcBef>
                <a:spcPts val="1600"/>
              </a:spcBef>
              <a:spcAft>
                <a:spcPts val="0"/>
              </a:spcAft>
              <a:buClr>
                <a:schemeClr val="dk1"/>
              </a:buClr>
              <a:buSzPts val="1100"/>
              <a:buFont typeface="Arial"/>
              <a:buNone/>
            </a:pPr>
            <a:r>
              <a:rPr lang="en" sz="900"/>
              <a:t>Manager: Dan Smith</a:t>
            </a:r>
            <a:endParaRPr sz="900"/>
          </a:p>
          <a:p>
            <a:pPr indent="0" lvl="0" marL="0" rtl="0" algn="l">
              <a:spcBef>
                <a:spcPts val="1600"/>
              </a:spcBef>
              <a:spcAft>
                <a:spcPts val="0"/>
              </a:spcAft>
              <a:buClr>
                <a:schemeClr val="dk1"/>
              </a:buClr>
              <a:buSzPts val="1100"/>
              <a:buFont typeface="Arial"/>
              <a:buNone/>
            </a:pPr>
            <a:r>
              <a:rPr lang="en" sz="900"/>
              <a:t>Developer: Aaron P, Alexey K, Angus Ainslie, Ben Weiss, Bernhard Hailer, Bill Crossley, Brian Dickman, Daniel Clemmensen, Derek Chauran, Filippi Marco, Jens Jensen, Jim Unroe, Joseph Scanlan, K. Arvanitis, Keith Williamson, Klaus Ruebsam, Mark Adams, Mathias Weyland, Nathan Crapo, Nicholas Vahalik, Nicolas Pike, Patrick Lang, Pavel Milanes, Rhett Robinson, Richard Cochran, Rick DeWitt, Ron Wellsted, Tim Smith, Tom Hayward, Tony F, Tyler Tidman, Wade Simmons, Windsor Schmidt, Zach Welch</a:t>
            </a:r>
            <a:endParaRPr sz="900"/>
          </a:p>
          <a:p>
            <a:pPr indent="0" lvl="0" marL="0" rtl="0" algn="l">
              <a:spcBef>
                <a:spcPts val="1600"/>
              </a:spcBef>
              <a:spcAft>
                <a:spcPts val="0"/>
              </a:spcAft>
              <a:buClr>
                <a:schemeClr val="dk1"/>
              </a:buClr>
              <a:buSzPts val="1100"/>
              <a:buFont typeface="Arial"/>
              <a:buNone/>
            </a:pPr>
            <a:r>
              <a:rPr lang="en" sz="900"/>
              <a:t>Wiki Editor: Aaron P, Adam Coddington, Brian Dickman, Christof Harper, Daniel Clemmensen, Dave Nathanson, Derek Chauran, Hew Lines, Jason Willebeek-LeMair, Jeff Otterson, John LaMartina, Keith Williamson, Klaus Ruebsam, Mark Dunkle, Mathias Weyland, Neil Katin, Nicholas Vahalik, Nicolas Pike, Pavel Milanes, Predrag Supurovic, Rick DeWitt, Robert Terzi, Ron Wellsted, Thomas Garvey, Tim Smith, Tyler Tidman</a:t>
            </a:r>
            <a:endParaRPr sz="900"/>
          </a:p>
          <a:p>
            <a:pPr indent="0" lvl="0" marL="0" rtl="0" algn="l">
              <a:spcBef>
                <a:spcPts val="1600"/>
              </a:spcBef>
              <a:spcAft>
                <a:spcPts val="1600"/>
              </a:spcAft>
              <a:buNone/>
            </a:pPr>
            <a:r>
              <a:rPr lang="en" sz="900"/>
              <a:t>Spam Cleaner: Bernhard Hailer</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your radio didn’t come with NOAA frequencies</a:t>
            </a:r>
            <a:endParaRPr/>
          </a:p>
        </p:txBody>
      </p:sp>
      <p:pic>
        <p:nvPicPr>
          <p:cNvPr id="328" name="Google Shape;328;p52"/>
          <p:cNvPicPr preferRelativeResize="0"/>
          <p:nvPr/>
        </p:nvPicPr>
        <p:blipFill>
          <a:blip r:embed="rId3">
            <a:alphaModFix/>
          </a:blip>
          <a:stretch>
            <a:fillRect/>
          </a:stretch>
        </p:blipFill>
        <p:spPr>
          <a:xfrm>
            <a:off x="311700" y="1152475"/>
            <a:ext cx="4808975" cy="3416400"/>
          </a:xfrm>
          <a:prstGeom prst="rect">
            <a:avLst/>
          </a:prstGeom>
          <a:noFill/>
          <a:ln>
            <a:noFill/>
          </a:ln>
        </p:spPr>
      </p:pic>
      <p:sp>
        <p:nvSpPr>
          <p:cNvPr id="329" name="Google Shape;329;p52"/>
          <p:cNvSpPr txBox="1"/>
          <p:nvPr/>
        </p:nvSpPr>
        <p:spPr>
          <a:xfrm>
            <a:off x="5281575" y="1152475"/>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rPr>
              <a:t>Simply make room with the shift commands and add them</a:t>
            </a:r>
            <a:endParaRPr sz="1800">
              <a:solidFill>
                <a:schemeClr val="dk2"/>
              </a:solidFill>
            </a:endParaRPr>
          </a:p>
          <a:p>
            <a:pPr indent="0" lvl="0" marL="0" rtl="0" algn="l">
              <a:lnSpc>
                <a:spcPct val="115000"/>
              </a:lnSpc>
              <a:spcBef>
                <a:spcPts val="1600"/>
              </a:spcBef>
              <a:spcAft>
                <a:spcPts val="0"/>
              </a:spcAft>
              <a:buNone/>
            </a:pPr>
            <a:r>
              <a:t/>
            </a:r>
            <a:endParaRPr sz="1800">
              <a:solidFill>
                <a:schemeClr val="dk2"/>
              </a:solidFill>
            </a:endParaRPr>
          </a:p>
          <a:p>
            <a:pPr indent="0" lvl="0" marL="0" rtl="0" algn="l">
              <a:spcBef>
                <a:spcPts val="1600"/>
              </a:spcBef>
              <a:spcAft>
                <a:spcPts val="0"/>
              </a:spcAft>
              <a:buNone/>
            </a:pPr>
            <a:r>
              <a:rPr lang="en" sz="2000">
                <a:solidFill>
                  <a:srgbClr val="FF0000"/>
                </a:solidFill>
              </a:rPr>
              <a:t>Remember to save your file with a meaningful name</a:t>
            </a:r>
            <a:endParaRPr sz="2000">
              <a:solidFill>
                <a:schemeClr val="dk2"/>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there is my high altitude overview of CHIRP</a:t>
            </a:r>
            <a:endParaRPr/>
          </a:p>
        </p:txBody>
      </p:sp>
      <p:pic>
        <p:nvPicPr>
          <p:cNvPr id="335" name="Google Shape;335;p53"/>
          <p:cNvPicPr preferRelativeResize="0"/>
          <p:nvPr/>
        </p:nvPicPr>
        <p:blipFill>
          <a:blip r:embed="rId3">
            <a:alphaModFix/>
          </a:blip>
          <a:stretch>
            <a:fillRect/>
          </a:stretch>
        </p:blipFill>
        <p:spPr>
          <a:xfrm>
            <a:off x="311700" y="1152475"/>
            <a:ext cx="4363245" cy="3416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past...</a:t>
            </a:r>
            <a:endParaRPr/>
          </a:p>
        </p:txBody>
      </p:sp>
      <p:sp>
        <p:nvSpPr>
          <p:cNvPr id="80" name="Google Shape;80;p17"/>
          <p:cNvSpPr txBox="1"/>
          <p:nvPr>
            <p:ph idx="1" type="body"/>
          </p:nvPr>
        </p:nvSpPr>
        <p:spPr>
          <a:xfrm>
            <a:off x="311700" y="1152475"/>
            <a:ext cx="8520600" cy="313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I’ve used CHIRP to program those cheap/inexpensive </a:t>
            </a:r>
            <a:r>
              <a:rPr lang="en" sz="2000"/>
              <a:t>Chinese</a:t>
            </a:r>
            <a:r>
              <a:rPr lang="en" sz="2000"/>
              <a:t> radios that have attracted so many new hams to the air waves.</a:t>
            </a:r>
            <a:endParaRPr sz="2000"/>
          </a:p>
          <a:p>
            <a:pPr indent="-355600" lvl="0" marL="457200" rtl="0" algn="l">
              <a:spcBef>
                <a:spcPts val="1600"/>
              </a:spcBef>
              <a:spcAft>
                <a:spcPts val="0"/>
              </a:spcAft>
              <a:buSzPts val="2000"/>
              <a:buChar char="●"/>
            </a:pPr>
            <a:r>
              <a:rPr lang="en" sz="2000"/>
              <a:t>AnyTone</a:t>
            </a:r>
            <a:endParaRPr sz="2000"/>
          </a:p>
          <a:p>
            <a:pPr indent="-355600" lvl="0" marL="457200" rtl="0" algn="l">
              <a:spcBef>
                <a:spcPts val="0"/>
              </a:spcBef>
              <a:spcAft>
                <a:spcPts val="0"/>
              </a:spcAft>
              <a:buSzPts val="2000"/>
              <a:buChar char="●"/>
            </a:pPr>
            <a:r>
              <a:rPr lang="en" sz="2000"/>
              <a:t>Baofeng</a:t>
            </a:r>
            <a:endParaRPr sz="2000"/>
          </a:p>
          <a:p>
            <a:pPr indent="-355600" lvl="0" marL="457200" rtl="0" algn="l">
              <a:spcBef>
                <a:spcPts val="0"/>
              </a:spcBef>
              <a:spcAft>
                <a:spcPts val="0"/>
              </a:spcAft>
              <a:buSzPts val="2000"/>
              <a:buChar char="●"/>
            </a:pPr>
            <a:r>
              <a:rPr lang="en" sz="2000"/>
              <a:t>Pofung</a:t>
            </a:r>
            <a:endParaRPr sz="2000"/>
          </a:p>
          <a:p>
            <a:pPr indent="-355600" lvl="0" marL="457200" rtl="0" algn="l">
              <a:spcBef>
                <a:spcPts val="0"/>
              </a:spcBef>
              <a:spcAft>
                <a:spcPts val="0"/>
              </a:spcAft>
              <a:buSzPts val="2000"/>
              <a:buChar char="●"/>
            </a:pPr>
            <a:r>
              <a:rPr lang="en" sz="2000"/>
              <a:t>TYT</a:t>
            </a:r>
            <a:endParaRPr sz="2000"/>
          </a:p>
          <a:p>
            <a:pPr indent="-355600" lvl="0" marL="457200" rtl="0" algn="l">
              <a:spcBef>
                <a:spcPts val="0"/>
              </a:spcBef>
              <a:spcAft>
                <a:spcPts val="0"/>
              </a:spcAft>
              <a:buSzPts val="2000"/>
              <a:buChar char="●"/>
            </a:pPr>
            <a:r>
              <a:rPr lang="en" sz="2000"/>
              <a:t>Wouxun</a:t>
            </a:r>
            <a:endParaRPr sz="2000"/>
          </a:p>
          <a:p>
            <a:pPr indent="-355600" lvl="0" marL="457200" rtl="0" algn="l">
              <a:spcBef>
                <a:spcPts val="0"/>
              </a:spcBef>
              <a:spcAft>
                <a:spcPts val="0"/>
              </a:spcAft>
              <a:buSzPts val="2000"/>
              <a:buChar char="●"/>
            </a:pPr>
            <a:r>
              <a:rPr lang="en" sz="2000"/>
              <a:t>Any many more...</a:t>
            </a:r>
            <a:endParaRPr sz="2000"/>
          </a:p>
          <a:p>
            <a:pPr indent="0" lvl="0" marL="0" rtl="0" algn="l">
              <a:spcBef>
                <a:spcPts val="1600"/>
              </a:spcBef>
              <a:spcAft>
                <a:spcPts val="0"/>
              </a:spcAft>
              <a:buNone/>
            </a:pPr>
            <a:r>
              <a:t/>
            </a:r>
            <a:endParaRPr sz="2000"/>
          </a:p>
          <a:p>
            <a:pPr indent="0" lvl="0" marL="0" rtl="0" algn="l">
              <a:spcBef>
                <a:spcPts val="1600"/>
              </a:spcBef>
              <a:spcAft>
                <a:spcPts val="1600"/>
              </a:spcAft>
              <a:buNone/>
            </a:pPr>
            <a:r>
              <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0000"/>
                </a:solidFill>
              </a:rPr>
              <a:t>P</a:t>
            </a:r>
            <a:r>
              <a:rPr lang="en">
                <a:solidFill>
                  <a:srgbClr val="FF0000"/>
                </a:solidFill>
              </a:rPr>
              <a:t>lus</a:t>
            </a:r>
            <a:r>
              <a:rPr lang="en"/>
              <a:t> CHIRP works with brands we know and love:</a:t>
            </a:r>
            <a:endParaRPr sz="3600"/>
          </a:p>
        </p:txBody>
      </p:sp>
      <p:sp>
        <p:nvSpPr>
          <p:cNvPr id="86" name="Google Shape;86;p18"/>
          <p:cNvSpPr txBox="1"/>
          <p:nvPr>
            <p:ph idx="1" type="body"/>
          </p:nvPr>
        </p:nvSpPr>
        <p:spPr>
          <a:xfrm>
            <a:off x="311700" y="1152475"/>
            <a:ext cx="8520600" cy="1540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A</a:t>
            </a:r>
            <a:r>
              <a:rPr lang="en" sz="2000"/>
              <a:t>linco  </a:t>
            </a:r>
            <a:endParaRPr sz="2000"/>
          </a:p>
          <a:p>
            <a:pPr indent="-355600" lvl="0" marL="457200" rtl="0" algn="l">
              <a:spcBef>
                <a:spcPts val="0"/>
              </a:spcBef>
              <a:spcAft>
                <a:spcPts val="0"/>
              </a:spcAft>
              <a:buSzPts val="2000"/>
              <a:buChar char="●"/>
            </a:pPr>
            <a:r>
              <a:rPr lang="en" sz="2000"/>
              <a:t>Icom</a:t>
            </a:r>
            <a:endParaRPr sz="2000"/>
          </a:p>
          <a:p>
            <a:pPr indent="-355600" lvl="0" marL="457200" rtl="0" algn="l">
              <a:spcBef>
                <a:spcPts val="0"/>
              </a:spcBef>
              <a:spcAft>
                <a:spcPts val="0"/>
              </a:spcAft>
              <a:buSzPts val="2000"/>
              <a:buChar char="●"/>
            </a:pPr>
            <a:r>
              <a:rPr lang="en" sz="2000"/>
              <a:t>Kenwood</a:t>
            </a:r>
            <a:endParaRPr sz="2000"/>
          </a:p>
          <a:p>
            <a:pPr indent="-355600" lvl="0" marL="457200" rtl="0" algn="l">
              <a:spcBef>
                <a:spcPts val="0"/>
              </a:spcBef>
              <a:spcAft>
                <a:spcPts val="0"/>
              </a:spcAft>
              <a:buSzPts val="2000"/>
              <a:buChar char="●"/>
            </a:pPr>
            <a:r>
              <a:rPr lang="en" sz="2000"/>
              <a:t>Yaesu</a:t>
            </a:r>
            <a:endParaRPr/>
          </a:p>
        </p:txBody>
      </p:sp>
      <p:pic>
        <p:nvPicPr>
          <p:cNvPr id="87" name="Google Shape;87;p18"/>
          <p:cNvPicPr preferRelativeResize="0"/>
          <p:nvPr/>
        </p:nvPicPr>
        <p:blipFill>
          <a:blip r:embed="rId3">
            <a:alphaModFix/>
          </a:blip>
          <a:stretch>
            <a:fillRect/>
          </a:stretch>
        </p:blipFill>
        <p:spPr>
          <a:xfrm>
            <a:off x="532125" y="2828025"/>
            <a:ext cx="3000375" cy="628650"/>
          </a:xfrm>
          <a:prstGeom prst="rect">
            <a:avLst/>
          </a:prstGeom>
          <a:noFill/>
          <a:ln>
            <a:noFill/>
          </a:ln>
        </p:spPr>
      </p:pic>
      <p:pic>
        <p:nvPicPr>
          <p:cNvPr id="88" name="Google Shape;88;p18"/>
          <p:cNvPicPr preferRelativeResize="0"/>
          <p:nvPr/>
        </p:nvPicPr>
        <p:blipFill>
          <a:blip r:embed="rId4">
            <a:alphaModFix/>
          </a:blip>
          <a:stretch>
            <a:fillRect/>
          </a:stretch>
        </p:blipFill>
        <p:spPr>
          <a:xfrm>
            <a:off x="3708338" y="2386450"/>
            <a:ext cx="1727325" cy="1070950"/>
          </a:xfrm>
          <a:prstGeom prst="rect">
            <a:avLst/>
          </a:prstGeom>
          <a:noFill/>
          <a:ln>
            <a:noFill/>
          </a:ln>
        </p:spPr>
      </p:pic>
      <p:pic>
        <p:nvPicPr>
          <p:cNvPr id="89" name="Google Shape;89;p18"/>
          <p:cNvPicPr preferRelativeResize="0"/>
          <p:nvPr/>
        </p:nvPicPr>
        <p:blipFill>
          <a:blip r:embed="rId5">
            <a:alphaModFix/>
          </a:blip>
          <a:stretch>
            <a:fillRect/>
          </a:stretch>
        </p:blipFill>
        <p:spPr>
          <a:xfrm>
            <a:off x="5512425" y="2981350"/>
            <a:ext cx="2746325" cy="475325"/>
          </a:xfrm>
          <a:prstGeom prst="rect">
            <a:avLst/>
          </a:prstGeom>
          <a:noFill/>
          <a:ln>
            <a:noFill/>
          </a:ln>
        </p:spPr>
      </p:pic>
      <p:pic>
        <p:nvPicPr>
          <p:cNvPr id="90" name="Google Shape;90;p18"/>
          <p:cNvPicPr preferRelativeResize="0"/>
          <p:nvPr/>
        </p:nvPicPr>
        <p:blipFill>
          <a:blip r:embed="rId6">
            <a:alphaModFix/>
          </a:blip>
          <a:stretch>
            <a:fillRect/>
          </a:stretch>
        </p:blipFill>
        <p:spPr>
          <a:xfrm>
            <a:off x="3433775" y="3839350"/>
            <a:ext cx="2276475" cy="561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CHIRP supports to many radios to list here...</a:t>
            </a:r>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The list of radios CHIRP supports is always changing to see a list follow this link:</a:t>
            </a:r>
            <a:endParaRPr sz="2000"/>
          </a:p>
          <a:p>
            <a:pPr indent="0" lvl="0" marL="0" rtl="0" algn="l">
              <a:spcBef>
                <a:spcPts val="1600"/>
              </a:spcBef>
              <a:spcAft>
                <a:spcPts val="1600"/>
              </a:spcAft>
              <a:buNone/>
            </a:pPr>
            <a:r>
              <a:rPr lang="en" sz="2000" u="sng">
                <a:solidFill>
                  <a:schemeClr val="hlink"/>
                </a:solidFill>
                <a:hlinkClick r:id="rId3"/>
              </a:rPr>
              <a:t>https://chirp.danplanet.com/projects/chirp/wiki/Home</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problems CHIRP helps to overcome: #1</a:t>
            </a:r>
            <a:endParaRPr/>
          </a:p>
        </p:txBody>
      </p:sp>
      <p:sp>
        <p:nvSpPr>
          <p:cNvPr id="102" name="Google Shape;102;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Chinese radios and their many variants </a:t>
            </a:r>
            <a:r>
              <a:rPr b="1" lang="en">
                <a:solidFill>
                  <a:srgbClr val="FF0000"/>
                </a:solidFill>
              </a:rPr>
              <a:t>MAY</a:t>
            </a:r>
            <a:r>
              <a:rPr lang="en"/>
              <a:t> come with their own programming software that is very hard to use.  </a:t>
            </a:r>
            <a:endParaRPr/>
          </a:p>
          <a:p>
            <a:pPr indent="0" lvl="0" marL="0" rtl="0" algn="l">
              <a:spcBef>
                <a:spcPts val="1600"/>
              </a:spcBef>
              <a:spcAft>
                <a:spcPts val="0"/>
              </a:spcAft>
              <a:buNone/>
            </a:pPr>
            <a:r>
              <a:rPr lang="en"/>
              <a:t>Many of the USB programming cables don’t work because of </a:t>
            </a:r>
            <a:r>
              <a:rPr lang="en"/>
              <a:t>pirated USB chips.</a:t>
            </a:r>
            <a:endParaRPr/>
          </a:p>
          <a:p>
            <a:pPr indent="0" lvl="0" marL="0" rtl="0" algn="l">
              <a:spcBef>
                <a:spcPts val="1600"/>
              </a:spcBef>
              <a:spcAft>
                <a:spcPts val="0"/>
              </a:spcAft>
              <a:buNone/>
            </a:pPr>
            <a:r>
              <a:rPr b="1" lang="en">
                <a:solidFill>
                  <a:srgbClr val="000000"/>
                </a:solidFill>
              </a:rPr>
              <a:t>To program the radios by hand is very complex: </a:t>
            </a:r>
            <a:r>
              <a:rPr b="1" lang="en"/>
              <a:t> </a:t>
            </a:r>
            <a:endParaRPr b="1"/>
          </a:p>
          <a:p>
            <a:pPr indent="-342900" lvl="0" marL="457200" rtl="0" algn="l">
              <a:spcBef>
                <a:spcPts val="1600"/>
              </a:spcBef>
              <a:spcAft>
                <a:spcPts val="0"/>
              </a:spcAft>
              <a:buSzPts val="1800"/>
              <a:buChar char="●"/>
            </a:pPr>
            <a:r>
              <a:rPr lang="en"/>
              <a:t>Small buttons</a:t>
            </a:r>
            <a:endParaRPr/>
          </a:p>
          <a:p>
            <a:pPr indent="-342900" lvl="0" marL="457200" rtl="0" algn="l">
              <a:spcBef>
                <a:spcPts val="0"/>
              </a:spcBef>
              <a:spcAft>
                <a:spcPts val="0"/>
              </a:spcAft>
              <a:buSzPts val="1800"/>
              <a:buChar char="●"/>
            </a:pPr>
            <a:r>
              <a:rPr lang="en"/>
              <a:t>To many menus</a:t>
            </a:r>
            <a:endParaRPr/>
          </a:p>
          <a:p>
            <a:pPr indent="-342900" lvl="0" marL="457200" rtl="0" algn="l">
              <a:spcBef>
                <a:spcPts val="0"/>
              </a:spcBef>
              <a:spcAft>
                <a:spcPts val="0"/>
              </a:spcAft>
              <a:buSzPts val="1800"/>
              <a:buChar char="●"/>
            </a:pPr>
            <a:r>
              <a:rPr lang="en"/>
              <a:t>To many steps</a:t>
            </a:r>
            <a:endParaRPr/>
          </a:p>
          <a:p>
            <a:pPr indent="-342900" lvl="0" marL="457200" rtl="0" algn="l">
              <a:spcBef>
                <a:spcPts val="0"/>
              </a:spcBef>
              <a:spcAft>
                <a:spcPts val="0"/>
              </a:spcAft>
              <a:buSzPts val="1800"/>
              <a:buChar char="●"/>
            </a:pPr>
            <a:r>
              <a:rPr lang="en"/>
              <a:t>Nearly impossible to edit a memory channel</a:t>
            </a:r>
            <a:endParaRPr/>
          </a:p>
          <a:p>
            <a:pPr indent="0" lvl="0" marL="0" rtl="0" algn="l">
              <a:spcBef>
                <a:spcPts val="1600"/>
              </a:spcBef>
              <a:spcAft>
                <a:spcPts val="1600"/>
              </a:spcAft>
              <a:buNone/>
            </a:pPr>
            <a:r>
              <a:rPr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problems CHIRP helps to overcome: #2</a:t>
            </a:r>
            <a:endParaRPr/>
          </a:p>
        </p:txBody>
      </p:sp>
      <p:sp>
        <p:nvSpPr>
          <p:cNvPr id="108" name="Google Shape;108;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It seems that every batch of the inexpensive radios has a new variation that </a:t>
            </a:r>
            <a:r>
              <a:rPr lang="en" sz="2000"/>
              <a:t>affects</a:t>
            </a:r>
            <a:r>
              <a:rPr lang="en" sz="2000"/>
              <a:t> how they are programmed. </a:t>
            </a:r>
            <a:endParaRPr sz="2000"/>
          </a:p>
          <a:p>
            <a:pPr indent="0" lvl="0" marL="0" rtl="0" algn="l">
              <a:spcBef>
                <a:spcPts val="1600"/>
              </a:spcBef>
              <a:spcAft>
                <a:spcPts val="0"/>
              </a:spcAft>
              <a:buNone/>
            </a:pPr>
            <a:r>
              <a:rPr lang="en" sz="2000"/>
              <a:t>Software and or cables that worked with one make/model may not work with others of the same make/model which is very frustrating to the new ham and the Elmer trying to help them.</a:t>
            </a:r>
            <a:endParaRPr sz="2000"/>
          </a:p>
          <a:p>
            <a:pPr indent="0" lvl="0" marL="0" rtl="0" algn="l">
              <a:spcBef>
                <a:spcPts val="1600"/>
              </a:spcBef>
              <a:spcAft>
                <a:spcPts val="0"/>
              </a:spcAft>
              <a:buNone/>
            </a:pPr>
            <a:r>
              <a:rPr lang="en" sz="2000"/>
              <a:t>CHIRP gives the Elmer </a:t>
            </a:r>
            <a:r>
              <a:rPr lang="en" sz="2000">
                <a:solidFill>
                  <a:srgbClr val="FF0000"/>
                </a:solidFill>
              </a:rPr>
              <a:t>a common interface</a:t>
            </a:r>
            <a:r>
              <a:rPr lang="en" sz="2000"/>
              <a:t> to program the radios.  </a:t>
            </a:r>
            <a:endParaRPr sz="2000"/>
          </a:p>
          <a:p>
            <a:pPr indent="0" lvl="0" marL="0" rtl="0" algn="l">
              <a:spcBef>
                <a:spcPts val="1600"/>
              </a:spcBef>
              <a:spcAft>
                <a:spcPts val="1600"/>
              </a:spcAft>
              <a:buNone/>
            </a:pPr>
            <a:r>
              <a:rPr lang="en" sz="2000">
                <a:solidFill>
                  <a:srgbClr val="FF0000"/>
                </a:solidFill>
              </a:rPr>
              <a:t>Only one software package to learn/master.</a:t>
            </a:r>
            <a:endParaRPr sz="2000">
              <a:solidFill>
                <a:srgbClr val="FF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