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57" r:id="rId3"/>
    <p:sldId id="291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68" r:id="rId15"/>
    <p:sldId id="272" r:id="rId16"/>
    <p:sldId id="273" r:id="rId17"/>
    <p:sldId id="274" r:id="rId18"/>
    <p:sldId id="275" r:id="rId19"/>
    <p:sldId id="276" r:id="rId20"/>
    <p:sldId id="277" r:id="rId21"/>
    <p:sldId id="281" r:id="rId22"/>
    <p:sldId id="279" r:id="rId23"/>
    <p:sldId id="280" r:id="rId24"/>
    <p:sldId id="284" r:id="rId25"/>
    <p:sldId id="293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282" r:id="rId35"/>
    <p:sldId id="303" r:id="rId36"/>
    <p:sldId id="304" r:id="rId37"/>
    <p:sldId id="305" r:id="rId38"/>
    <p:sldId id="307" r:id="rId39"/>
    <p:sldId id="306" r:id="rId40"/>
    <p:sldId id="286" r:id="rId41"/>
    <p:sldId id="287" r:id="rId42"/>
    <p:sldId id="288" r:id="rId43"/>
    <p:sldId id="289" r:id="rId44"/>
    <p:sldId id="283" r:id="rId45"/>
    <p:sldId id="308" r:id="rId46"/>
    <p:sldId id="285" r:id="rId47"/>
    <p:sldId id="290" r:id="rId48"/>
    <p:sldId id="29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e Slotter" initials="DS" lastIdx="5" clrIdx="0">
    <p:extLst>
      <p:ext uri="{19B8F6BF-5375-455C-9EA6-DF929625EA0E}">
        <p15:presenceInfo xmlns:p15="http://schemas.microsoft.com/office/powerpoint/2012/main" xmlns="" userId="S::dave.slotter@usanad.com::e4e4b9f0-b3ac-4d90-a656-c07afc0293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A207"/>
    <a:srgbClr val="D38B08"/>
    <a:srgbClr val="87BE4C"/>
    <a:srgbClr val="85A2CE"/>
    <a:srgbClr val="FFD700"/>
    <a:srgbClr val="CCCC00"/>
    <a:srgbClr val="161616"/>
    <a:srgbClr val="FFA5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26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6898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xmlns="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6808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15506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03260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4000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8537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xmlns="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xmlns="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xmlns="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9438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8987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7518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459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814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136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xmlns="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xmlns="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000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70785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768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4386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xmlns="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584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95824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8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qrz.com/db/W3DJS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qrz.com/pictures/all/_none/1" TargetMode="External"/><Relationship Id="rId3" Type="http://schemas.openxmlformats.org/officeDocument/2006/relationships/hyperlink" Target="https://www.qrz.com/page/qsl-corner.html" TargetMode="External"/><Relationship Id="rId7" Type="http://schemas.openxmlformats.org/officeDocument/2006/relationships/hyperlink" Target="https://www.qrz.com/random-callsign" TargetMode="External"/><Relationship Id="rId2" Type="http://schemas.openxmlformats.org/officeDocument/2006/relationships/hyperlink" Target="https://www.qrz.com/club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qrz.com/newcalls" TargetMode="External"/><Relationship Id="rId5" Type="http://schemas.openxmlformats.org/officeDocument/2006/relationships/hyperlink" Target="https://www.qrz.com/page/expired.html" TargetMode="External"/><Relationship Id="rId4" Type="http://schemas.openxmlformats.org/officeDocument/2006/relationships/hyperlink" Target="https://www.qrz.com/page/webcon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slotter/qrz_callsign_reader" TargetMode="External"/><Relationship Id="rId2" Type="http://schemas.openxmlformats.org/officeDocument/2006/relationships/hyperlink" Target="https://github.com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rz.com/" TargetMode="External"/><Relationship Id="rId2" Type="http://schemas.openxmlformats.org/officeDocument/2006/relationships/hyperlink" Target="https://www.qrz.com/db/AA7B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rectdirt.com/2014/08/how-to-write-a-qrz-page/" TargetMode="External"/><Relationship Id="rId2" Type="http://schemas.openxmlformats.org/officeDocument/2006/relationships/hyperlink" Target="https://www.qrz.com/db/W4KDA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BBAAE4-91BF-4284-9B29-33B0704F77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9" name="Freeform 5">
            <a:extLst>
              <a:ext uri="{FF2B5EF4-FFF2-40B4-BE49-F238E27FC236}">
                <a16:creationId xmlns:a16="http://schemas.microsoft.com/office/drawing/2014/main" xmlns="" id="{608EAA06-5488-416B-B2B2-E55213011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2271651" y="1762886"/>
            <a:ext cx="7656919" cy="3332229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F1AB3A-C310-48AE-B1CA-1E39F1CB44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9335" y="1951478"/>
            <a:ext cx="6762750" cy="169545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6A4B61-C3C4-4F7E-97C6-E5E4B4401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0733" y="3903139"/>
            <a:ext cx="7219954" cy="42779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567DA8"/>
                </a:solidFill>
              </a:rPr>
              <a:t>What is it, and how can I get the most from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0A63EB-75B1-405E-8264-ED2DD27862ED}"/>
              </a:ext>
            </a:extLst>
          </p:cNvPr>
          <p:cNvSpPr txBox="1"/>
          <p:nvPr/>
        </p:nvSpPr>
        <p:spPr>
          <a:xfrm>
            <a:off x="4303059" y="4658375"/>
            <a:ext cx="3449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By Dave Slotter, </a:t>
            </a:r>
            <a:r>
              <a:rPr lang="en-US" sz="2400" dirty="0">
                <a:hlinkClick r:id="rId5"/>
              </a:rPr>
              <a:t>W3DJS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031666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“Hot” Callsigns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1D1E77C0-4CEB-4A03-B7C5-EE40BDBF1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5027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D7EB70-4167-4516-AF5E-D31AE6F8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QRZ Advanced Lookups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190510-95CD-4929-87DC-FEBCFFF5A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075764"/>
            <a:ext cx="10353762" cy="5782235"/>
          </a:xfrm>
        </p:spPr>
        <p:txBody>
          <a:bodyPr>
            <a:normAutofit/>
          </a:bodyPr>
          <a:lstStyle/>
          <a:p>
            <a:r>
              <a:rPr lang="en-US" sz="2200" dirty="0"/>
              <a:t>XML Logbook Data Service (for programmers)</a:t>
            </a:r>
          </a:p>
          <a:p>
            <a:r>
              <a:rPr lang="en-US" sz="2200" dirty="0"/>
              <a:t>QSL </a:t>
            </a:r>
            <a:r>
              <a:rPr lang="en-US" sz="2200" dirty="0" err="1"/>
              <a:t>ListMaker</a:t>
            </a:r>
            <a:r>
              <a:rPr lang="en-US" sz="2200" dirty="0"/>
              <a:t> (create custom mailing lists from QRZ’s database)</a:t>
            </a:r>
          </a:p>
          <a:p>
            <a:r>
              <a:rPr lang="en-US" sz="2200" dirty="0"/>
              <a:t>Ham Club Database (search by geographical region) </a:t>
            </a:r>
            <a:r>
              <a:rPr lang="en-US" sz="2200" dirty="0">
                <a:hlinkClick r:id="rId2"/>
              </a:rPr>
              <a:t>https://www.qrz.com/clubs/</a:t>
            </a:r>
            <a:endParaRPr lang="en-US" sz="2200" dirty="0"/>
          </a:p>
          <a:p>
            <a:r>
              <a:rPr lang="en-US" sz="2200" dirty="0"/>
              <a:t>QSL Manager + QSL Bureau Lookup + QSL Card Designers &amp; Printers + QSL Tips &lt;</a:t>
            </a:r>
            <a:r>
              <a:rPr lang="en-US" sz="2200" dirty="0">
                <a:hlinkClick r:id="rId3"/>
              </a:rPr>
              <a:t>https://www.qrz.com/page/qsl-corner.html</a:t>
            </a:r>
            <a:r>
              <a:rPr lang="en-US" sz="2200" dirty="0"/>
              <a:t>&gt;</a:t>
            </a:r>
          </a:p>
          <a:p>
            <a:r>
              <a:rPr lang="en-US" sz="2200" dirty="0"/>
              <a:t>Top Web Contacts (Brag list) &lt;</a:t>
            </a:r>
            <a:r>
              <a:rPr lang="en-US" sz="2200" dirty="0">
                <a:hlinkClick r:id="rId4"/>
              </a:rPr>
              <a:t>https://www.qrz.com/page/webcon.html</a:t>
            </a:r>
            <a:r>
              <a:rPr lang="en-US" sz="2200" dirty="0"/>
              <a:t>&gt;</a:t>
            </a:r>
          </a:p>
          <a:p>
            <a:r>
              <a:rPr lang="en-US" sz="2200" dirty="0"/>
              <a:t>Expired Callsigns (Will expire within 30 days or have expired within past 30 days) &lt;</a:t>
            </a:r>
            <a:r>
              <a:rPr lang="en-US" sz="2200" dirty="0">
                <a:hlinkClick r:id="rId5"/>
              </a:rPr>
              <a:t>https://www.qrz.com/page/expired.html</a:t>
            </a:r>
            <a:r>
              <a:rPr lang="en-US" sz="2200" dirty="0"/>
              <a:t>&gt;</a:t>
            </a:r>
          </a:p>
          <a:p>
            <a:r>
              <a:rPr lang="en-US" sz="2200" dirty="0"/>
              <a:t>New Callsigns (Added to QRZ in past 24 hours) &lt;</a:t>
            </a:r>
            <a:r>
              <a:rPr lang="en-US" sz="2200" dirty="0">
                <a:hlinkClick r:id="rId6"/>
              </a:rPr>
              <a:t>https://www.qrz.com/newcalls</a:t>
            </a:r>
            <a:r>
              <a:rPr lang="en-US" sz="2200" dirty="0"/>
              <a:t>&gt;</a:t>
            </a:r>
          </a:p>
          <a:p>
            <a:r>
              <a:rPr lang="en-US" sz="2200" dirty="0"/>
              <a:t>Random Callsign &lt;</a:t>
            </a:r>
            <a:r>
              <a:rPr lang="en-US" sz="2200" dirty="0">
                <a:hlinkClick r:id="rId7"/>
              </a:rPr>
              <a:t>https://www.qrz.com/random-callsign</a:t>
            </a:r>
            <a:r>
              <a:rPr lang="en-US" sz="2200" dirty="0"/>
              <a:t>&gt;</a:t>
            </a:r>
          </a:p>
          <a:p>
            <a:r>
              <a:rPr lang="en-US" sz="2200" dirty="0" err="1"/>
              <a:t>PicSafari</a:t>
            </a:r>
            <a:r>
              <a:rPr lang="en-US" sz="2200" dirty="0"/>
              <a:t> (Explore Pictures on QRZ) &lt;</a:t>
            </a:r>
            <a:r>
              <a:rPr lang="en-US" sz="2200" dirty="0">
                <a:hlinkClick r:id="rId8"/>
              </a:rPr>
              <a:t>https://www.qrz.com/pictures/all/_none/1</a:t>
            </a:r>
            <a:r>
              <a:rPr lang="en-US" sz="2200" dirty="0"/>
              <a:t>&gt;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038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2E25DA-8566-4BB8-B3CE-08D112F26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QRZ’s XML Programming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545258-BD29-4D63-A368-43EBA1641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There are many code examples available via </a:t>
            </a:r>
            <a:r>
              <a:rPr lang="en-US" sz="2200" dirty="0">
                <a:hlinkClick r:id="rId2"/>
              </a:rPr>
              <a:t>GitHub.com</a:t>
            </a:r>
            <a:endParaRPr lang="en-US" sz="2200" dirty="0"/>
          </a:p>
          <a:p>
            <a:r>
              <a:rPr lang="en-US" sz="2200" dirty="0" err="1"/>
              <a:t>qrz_callsign_reader</a:t>
            </a:r>
            <a:r>
              <a:rPr lang="en-US" sz="2200" dirty="0"/>
              <a:t> by W3DJS @ </a:t>
            </a:r>
            <a:r>
              <a:rPr lang="en-US" sz="2200" dirty="0">
                <a:hlinkClick r:id="rId3"/>
              </a:rPr>
              <a:t>https://github.com/dslotter/qrz_callsign_reader</a:t>
            </a: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080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7E1E4E-704C-459C-B50C-A85FA605CD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5047" y="571857"/>
            <a:ext cx="5361905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7535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QSL </a:t>
            </a:r>
            <a:r>
              <a:rPr lang="en-US" dirty="0" err="1"/>
              <a:t>ListMaker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81527E07-4574-47F5-8CC0-94F13D3D7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4760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Ham Club Lookup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306DAE82-3A54-47CB-B331-D83A83E9E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569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All Things QSL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AD5E87ED-63A9-4CF8-904A-5377E4969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78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Top Web Contacts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AD025277-1C8F-4209-A8E8-DE70F0A60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6130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Expired Callsigns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FC42790E-47E0-4651-90C4-9350B6E3A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2234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Random Callsign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6741889F-45F2-4B02-B00E-69DDE2BB6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846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F1CA06-8242-4BE2-B2B7-43E8281A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624147"/>
          </a:xfrm>
        </p:spPr>
        <p:txBody>
          <a:bodyPr>
            <a:normAutofit fontScale="90000"/>
          </a:bodyPr>
          <a:lstStyle/>
          <a:p>
            <a:r>
              <a:rPr lang="en-US" dirty="0"/>
              <a:t>QRZ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815D1D-79BB-4F2C-BC23-E47D3908A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726141"/>
            <a:ext cx="10353762" cy="6131859"/>
          </a:xfrm>
        </p:spPr>
        <p:txBody>
          <a:bodyPr>
            <a:noAutofit/>
          </a:bodyPr>
          <a:lstStyle/>
          <a:p>
            <a:r>
              <a:rPr lang="en-US" sz="2200" dirty="0"/>
              <a:t>QRZ is “Q” code for “Who is calling me?”</a:t>
            </a:r>
          </a:p>
          <a:p>
            <a:r>
              <a:rPr lang="en-US" sz="2200" dirty="0"/>
              <a:t>First created in 1992 by Fred Lloyd, </a:t>
            </a:r>
            <a:r>
              <a:rPr lang="en-US" sz="2200" dirty="0">
                <a:hlinkClick r:id="rId2"/>
              </a:rPr>
              <a:t>AA7BQ</a:t>
            </a:r>
            <a:endParaRPr lang="en-US" sz="2200" dirty="0"/>
          </a:p>
          <a:p>
            <a:r>
              <a:rPr lang="en-US" sz="2200" dirty="0"/>
              <a:t>Houses nearly every callsign in the world (FCC + Foreign)</a:t>
            </a:r>
          </a:p>
          <a:p>
            <a:r>
              <a:rPr lang="en-US" sz="2200" dirty="0"/>
              <a:t>Originally a database on tape, then on a CD, then converted to website.</a:t>
            </a:r>
          </a:p>
          <a:p>
            <a:r>
              <a:rPr lang="en-US" sz="2200" dirty="0"/>
              <a:t>Likewise, the </a:t>
            </a:r>
            <a:r>
              <a:rPr lang="en-US" sz="2200" dirty="0">
                <a:hlinkClick r:id="rId3"/>
              </a:rPr>
              <a:t>QRZ.com </a:t>
            </a:r>
            <a:r>
              <a:rPr lang="en-US" sz="2200" dirty="0"/>
              <a:t>site’s primary function is to look up a person from a callsign.</a:t>
            </a:r>
          </a:p>
          <a:p>
            <a:pPr lvl="1"/>
            <a:r>
              <a:rPr lang="en-US" sz="2200" dirty="0"/>
              <a:t>Allows lookup using:</a:t>
            </a:r>
          </a:p>
          <a:p>
            <a:pPr lvl="2"/>
            <a:r>
              <a:rPr lang="en-US" sz="2200" dirty="0"/>
              <a:t>Callsign</a:t>
            </a:r>
          </a:p>
          <a:p>
            <a:pPr lvl="2"/>
            <a:r>
              <a:rPr lang="en-US" sz="2200" dirty="0"/>
              <a:t>Name/Address</a:t>
            </a:r>
          </a:p>
          <a:p>
            <a:pPr lvl="2"/>
            <a:r>
              <a:rPr lang="en-US" sz="2200" dirty="0"/>
              <a:t>Biography</a:t>
            </a:r>
          </a:p>
          <a:p>
            <a:pPr lvl="2"/>
            <a:r>
              <a:rPr lang="en-US" sz="2200" dirty="0"/>
              <a:t>County</a:t>
            </a:r>
          </a:p>
          <a:p>
            <a:pPr lvl="2"/>
            <a:r>
              <a:rPr lang="en-US" sz="2200" dirty="0"/>
              <a:t>Grid</a:t>
            </a:r>
          </a:p>
          <a:p>
            <a:pPr lvl="2"/>
            <a:r>
              <a:rPr lang="en-US" sz="2200" dirty="0"/>
              <a:t>DXCC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AB144B-7844-41A6-9C3A-AA2A54B446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72057" y="3909753"/>
            <a:ext cx="2095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980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 err="1"/>
              <a:t>PicSafari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F09FCF39-13A3-40ED-ACD0-692C8053E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6295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19C0F-0C2F-4D5B-8DB0-7F940CBE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QRZ Message Forums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0636B5-3152-4083-93F1-CE159FF5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5182205" cy="3714749"/>
          </a:xfrm>
        </p:spPr>
        <p:txBody>
          <a:bodyPr/>
          <a:lstStyle/>
          <a:p>
            <a:r>
              <a:rPr lang="en-US" sz="2200" dirty="0"/>
              <a:t>Amateur Radio News</a:t>
            </a:r>
          </a:p>
          <a:p>
            <a:r>
              <a:rPr lang="en-US" sz="2200" dirty="0"/>
              <a:t>General Announcements</a:t>
            </a:r>
          </a:p>
          <a:p>
            <a:r>
              <a:rPr lang="en-US" sz="2200" dirty="0"/>
              <a:t>Special Events + Contests</a:t>
            </a:r>
          </a:p>
          <a:p>
            <a:r>
              <a:rPr lang="en-US" sz="2200" dirty="0" err="1"/>
              <a:t>Hamfests</a:t>
            </a:r>
            <a:r>
              <a:rPr lang="en-US" sz="2200" dirty="0"/>
              <a:t> + Conventions</a:t>
            </a:r>
          </a:p>
          <a:p>
            <a:r>
              <a:rPr lang="en-US" sz="2200" dirty="0"/>
              <a:t>Silent Keys Remembered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CF3DE9F-F6A7-4DC6-A3E5-CE7A25AD8183}"/>
              </a:ext>
            </a:extLst>
          </p:cNvPr>
          <p:cNvSpPr txBox="1">
            <a:spLocks/>
          </p:cNvSpPr>
          <p:nvPr/>
        </p:nvSpPr>
        <p:spPr>
          <a:xfrm>
            <a:off x="6103690" y="2079216"/>
            <a:ext cx="5182205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Ham Radio Discussions</a:t>
            </a:r>
          </a:p>
          <a:p>
            <a:r>
              <a:rPr lang="en-US" sz="2200" dirty="0"/>
              <a:t>Technical Forums</a:t>
            </a:r>
          </a:p>
          <a:p>
            <a:r>
              <a:rPr lang="en-US" sz="2200" dirty="0"/>
              <a:t>Logging and Contesting</a:t>
            </a:r>
          </a:p>
          <a:p>
            <a:r>
              <a:rPr lang="en-US" sz="2200" dirty="0"/>
              <a:t>RV + Mobile</a:t>
            </a:r>
          </a:p>
        </p:txBody>
      </p:sp>
    </p:spTree>
    <p:extLst>
      <p:ext uri="{BB962C8B-B14F-4D97-AF65-F5344CB8AC3E}">
        <p14:creationId xmlns:p14="http://schemas.microsoft.com/office/powerpoint/2010/main" xmlns="" val="2857158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Message Forums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44E95BC1-8D5C-4472-9F70-7FB736A92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4880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QRZ </a:t>
            </a:r>
            <a:r>
              <a:rPr lang="en-US" dirty="0" err="1"/>
              <a:t>Swapmeet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5938F156-0070-43FA-B11B-2B92485FA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0319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D13D02-D6D2-4AD1-8164-E0FE4427F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731416-A84B-4F7B-BECC-0993C713F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5182205" cy="3786468"/>
          </a:xfrm>
        </p:spPr>
        <p:txBody>
          <a:bodyPr>
            <a:noAutofit/>
          </a:bodyPr>
          <a:lstStyle/>
          <a:p>
            <a:r>
              <a:rPr lang="en-US" sz="2200" dirty="0"/>
              <a:t>Practice Amateur Radio Exams</a:t>
            </a:r>
          </a:p>
          <a:p>
            <a:r>
              <a:rPr lang="en-US" sz="2200" dirty="0"/>
              <a:t>Amateur Radio Study Guides</a:t>
            </a:r>
          </a:p>
          <a:p>
            <a:r>
              <a:rPr lang="en-US" sz="2200" dirty="0"/>
              <a:t>Online License Renewals</a:t>
            </a:r>
          </a:p>
          <a:p>
            <a:r>
              <a:rPr lang="en-US" sz="2200" dirty="0"/>
              <a:t>License Wall Certificates</a:t>
            </a:r>
          </a:p>
          <a:p>
            <a:r>
              <a:rPr lang="en-US" sz="2200" dirty="0"/>
              <a:t>Commercial Ham Radio Links</a:t>
            </a:r>
          </a:p>
          <a:p>
            <a:r>
              <a:rPr lang="en-US" sz="2200" dirty="0"/>
              <a:t>DX Country Atlas</a:t>
            </a:r>
          </a:p>
          <a:p>
            <a:r>
              <a:rPr lang="en-US" sz="2200" dirty="0" err="1"/>
              <a:t>GridMapper</a:t>
            </a:r>
            <a:endParaRPr lang="en-US" sz="2200" dirty="0"/>
          </a:p>
          <a:p>
            <a:r>
              <a:rPr lang="en-US" sz="2200" dirty="0"/>
              <a:t>Ham Radio Trivia Quiz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E3844C08-D501-4B6D-BEF1-695CC5252066}"/>
              </a:ext>
            </a:extLst>
          </p:cNvPr>
          <p:cNvSpPr txBox="1">
            <a:spLocks/>
          </p:cNvSpPr>
          <p:nvPr/>
        </p:nvSpPr>
        <p:spPr>
          <a:xfrm>
            <a:off x="6100905" y="2074612"/>
            <a:ext cx="5182205" cy="37883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QRZ Life Member Honor Roll</a:t>
            </a:r>
          </a:p>
          <a:p>
            <a:r>
              <a:rPr lang="en-US" sz="2200" dirty="0"/>
              <a:t>Help Desk</a:t>
            </a:r>
          </a:p>
          <a:p>
            <a:r>
              <a:rPr lang="en-US" sz="2200" dirty="0"/>
              <a:t>Subscription Services</a:t>
            </a:r>
          </a:p>
          <a:p>
            <a:r>
              <a:rPr lang="en-US" sz="2200" dirty="0"/>
              <a:t>Frequently Asked Questions (FAQ)</a:t>
            </a:r>
          </a:p>
          <a:p>
            <a:r>
              <a:rPr lang="en-US" sz="2200" dirty="0"/>
              <a:t>QRZ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Espanol</a:t>
            </a:r>
            <a:endParaRPr lang="en-US" sz="2200" dirty="0"/>
          </a:p>
          <a:p>
            <a:r>
              <a:rPr lang="en-US" sz="2200" dirty="0"/>
              <a:t>About QRZ</a:t>
            </a:r>
          </a:p>
          <a:p>
            <a:r>
              <a:rPr lang="en-US" sz="2200" dirty="0"/>
              <a:t>Donate to QRZ</a:t>
            </a:r>
          </a:p>
          <a:p>
            <a:r>
              <a:rPr lang="en-US" sz="2200" dirty="0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xmlns="" val="702113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Practice Amateur Radio Exams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62BB81AD-9F0F-4F2D-B095-6AE48D069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3208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Amateur Radio Study Guides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5514D477-53F2-4DDD-A8D7-02C4525F3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7055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Online License Renewals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822AC722-35ED-4AD1-AF51-03A072AC5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2089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License Wall Certificates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981E2C09-E8F3-4D84-A2B5-69125693B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7376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Commercial Ham Radio Links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E9B4478F-1075-4406-95F4-9E46EBDBA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2536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QRZ Home Page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F3CFC23-7AF6-48D3-B027-6350A7074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5429" y="773113"/>
            <a:ext cx="10101142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0579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DX Country Atlas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61CE9FFC-3B5A-45C8-912E-B9B711160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313" y="773113"/>
            <a:ext cx="12200313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7813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Grid Mapper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AD262F8B-3C7A-47FD-96E2-611EA86F0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0877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Ham Radio Trivia Quiz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FF1D43B3-E5A6-400C-80EF-8DA2DF353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2708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QRZ Life Member Honor Roll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437778F2-2BE2-491D-A4A6-8A6A82E8A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1846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Subscription Services (QRZ Store)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7CE405DB-9174-458C-A479-7AEC4A4AB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2034" y="773113"/>
            <a:ext cx="12214034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654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Frequently Asked Questions (FAQ)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D06BA2B5-111C-4F96-A169-FB8899ABD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438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QRZ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Espanol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69DFC305-80D3-4CF6-BB17-299A16114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3914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About QRZ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B9980194-F32A-4AC6-9F7A-65AEACF65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2130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Donate to QRZ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475AD55F-EF58-48E3-B495-E3092AE17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662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Contact QRZ Team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1F8911C-15FD-465B-809E-2713F85BD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3084"/>
            <a:ext cx="12192000" cy="608491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5072E5-0983-420A-9D0A-1E8CF44DDD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6299"/>
            <a:ext cx="12192000" cy="61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4524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Query by Callsign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C40E17F9-A977-4BA1-95A5-6F07B6CD2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9118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QRZ Logbook: List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C784F714-8697-4A3E-9E77-6D5469285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773113"/>
            <a:ext cx="12178144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311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QRZ Logbook: Awards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9C0E4BB2-38E6-4B66-B6FA-1F1B7EAAC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625" y="773113"/>
            <a:ext cx="12175375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76437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QRZ Logbook: Leaderboard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BC47C641-8B16-4155-B37E-164F07D2F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6009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QRZ Logbook: Settings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1F8911C-15FD-465B-809E-2713F85BD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3084"/>
            <a:ext cx="12192000" cy="608491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D02731-79E6-406A-BCB9-36C6B2E5B54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24" y="726299"/>
            <a:ext cx="12192000" cy="61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5310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QRZ Profile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4694D142-E527-484B-9FD3-0859335AA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72746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438C1-0AAF-4B78-8DB6-16EAE64A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QRZ Callsign Colors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36993D-22F3-4895-8E5D-A965A0664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4270562"/>
          </a:xfrm>
        </p:spPr>
        <p:txBody>
          <a:bodyPr>
            <a:noAutofit/>
          </a:bodyPr>
          <a:lstStyle/>
          <a:p>
            <a:r>
              <a:rPr lang="en-US" sz="2200" dirty="0">
                <a:effectLst/>
              </a:rPr>
              <a:t>Black – Not QRZ Member</a:t>
            </a:r>
            <a:endParaRPr lang="en-US" sz="2200" dirty="0"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  <a:p>
            <a:r>
              <a:rPr lang="en-US" sz="22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Light blue </a:t>
            </a:r>
            <a:r>
              <a:rPr lang="en-US" sz="2200" dirty="0">
                <a:solidFill>
                  <a:srgbClr val="85A2CE"/>
                </a:solidFill>
                <a:effectLst/>
              </a:rPr>
              <a:t>–</a:t>
            </a:r>
            <a:r>
              <a:rPr lang="en-US" sz="22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 Registered Member</a:t>
            </a:r>
          </a:p>
          <a:p>
            <a:r>
              <a:rPr lang="en-US" sz="2200" dirty="0">
                <a:solidFill>
                  <a:srgbClr val="92D050"/>
                </a:solidFill>
                <a:effectLst/>
              </a:rPr>
              <a:t>Green </a:t>
            </a:r>
            <a:r>
              <a:rPr lang="en-US" sz="2200" dirty="0">
                <a:solidFill>
                  <a:srgbClr val="87BE4C"/>
                </a:solidFill>
                <a:effectLst/>
              </a:rPr>
              <a:t>–</a:t>
            </a:r>
            <a:r>
              <a:rPr lang="en-US" sz="2200" dirty="0">
                <a:solidFill>
                  <a:srgbClr val="92D050"/>
                </a:solidFill>
                <a:effectLst/>
              </a:rPr>
              <a:t> Subscriber (XML or Premium)</a:t>
            </a:r>
          </a:p>
          <a:p>
            <a:r>
              <a:rPr lang="en-US" sz="2200" dirty="0">
                <a:solidFill>
                  <a:srgbClr val="FF0000"/>
                </a:solidFill>
                <a:effectLst/>
              </a:rPr>
              <a:t>Red – Platinum Subscriber</a:t>
            </a:r>
            <a:endParaRPr lang="en-US" sz="2200" dirty="0">
              <a:solidFill>
                <a:srgbClr val="92D050"/>
              </a:solidFill>
              <a:effectLst/>
            </a:endParaRPr>
          </a:p>
          <a:p>
            <a:r>
              <a:rPr lang="en-US" sz="2200" dirty="0">
                <a:solidFill>
                  <a:srgbClr val="FFA500"/>
                </a:solidFill>
                <a:effectLst/>
              </a:rPr>
              <a:t>Orange </a:t>
            </a:r>
            <a:r>
              <a:rPr lang="en-US" sz="2200" dirty="0">
                <a:solidFill>
                  <a:srgbClr val="D38B08"/>
                </a:solidFill>
                <a:effectLst/>
              </a:rPr>
              <a:t>– </a:t>
            </a:r>
            <a:r>
              <a:rPr lang="en-US" sz="2200" dirty="0">
                <a:solidFill>
                  <a:srgbClr val="FFA500"/>
                </a:solidFill>
                <a:effectLst/>
              </a:rPr>
              <a:t>Managed Callsign (special event stations)</a:t>
            </a:r>
          </a:p>
          <a:p>
            <a:r>
              <a:rPr lang="en-US" sz="2200" dirty="0">
                <a:solidFill>
                  <a:srgbClr val="FFD700"/>
                </a:solidFill>
                <a:effectLst/>
              </a:rPr>
              <a:t>Yellow – Lifetime Platinum Member</a:t>
            </a:r>
          </a:p>
          <a:p>
            <a:r>
              <a:rPr lang="en-US" sz="2200" dirty="0">
                <a:solidFill>
                  <a:srgbClr val="0070C0"/>
                </a:solidFill>
                <a:effectLst/>
              </a:rPr>
              <a:t>Dark Blue – QRZ Staff, Moderator</a:t>
            </a:r>
          </a:p>
          <a:p>
            <a:r>
              <a:rPr lang="en-US" sz="2200" dirty="0">
                <a:solidFill>
                  <a:srgbClr val="CCCC00"/>
                </a:solidFill>
                <a:effectLst/>
              </a:rPr>
              <a:t>Gold </a:t>
            </a:r>
            <a:r>
              <a:rPr lang="en-US" sz="2200" dirty="0">
                <a:solidFill>
                  <a:srgbClr val="A2A207"/>
                </a:solidFill>
                <a:effectLst/>
              </a:rPr>
              <a:t>–</a:t>
            </a:r>
            <a:r>
              <a:rPr lang="en-US" sz="2200" dirty="0">
                <a:solidFill>
                  <a:srgbClr val="CCCC00"/>
                </a:solidFill>
                <a:effectLst/>
              </a:rPr>
              <a:t> QRZ Headquarters Staff</a:t>
            </a:r>
            <a:endParaRPr lang="en-US" sz="2200" dirty="0">
              <a:solidFill>
                <a:srgbClr val="0070C0"/>
              </a:solidFill>
              <a:effectLst/>
            </a:endParaRPr>
          </a:p>
          <a:p>
            <a:r>
              <a:rPr lang="en-US" sz="2200" dirty="0">
                <a:solidFill>
                  <a:schemeClr val="tx1">
                    <a:lumMod val="50000"/>
                  </a:schemeClr>
                </a:solidFill>
                <a:effectLst/>
              </a:rPr>
              <a:t>Grey – Silent Key</a:t>
            </a:r>
          </a:p>
        </p:txBody>
      </p:sp>
    </p:spTree>
    <p:extLst>
      <p:ext uri="{BB962C8B-B14F-4D97-AF65-F5344CB8AC3E}">
        <p14:creationId xmlns:p14="http://schemas.microsoft.com/office/powerpoint/2010/main" xmlns="" val="78961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QRZ Edit Profile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191F48E2-EE8A-4FBD-BB13-8F1858F54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0866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Tips on Profile Creation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1F8911C-15FD-465B-809E-2713F85BD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3084"/>
            <a:ext cx="6096000" cy="608491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200" dirty="0"/>
              <a:t>Suggested Topics:</a:t>
            </a:r>
          </a:p>
          <a:p>
            <a:pPr lvl="1"/>
            <a:r>
              <a:rPr lang="en-US" sz="2200" dirty="0"/>
              <a:t>Your Job</a:t>
            </a:r>
          </a:p>
          <a:p>
            <a:pPr lvl="1"/>
            <a:r>
              <a:rPr lang="en-US" sz="2200" dirty="0"/>
              <a:t>What Clubs You Belong To</a:t>
            </a:r>
          </a:p>
          <a:p>
            <a:pPr lvl="1"/>
            <a:r>
              <a:rPr lang="en-US" sz="2200" dirty="0"/>
              <a:t>Your Other Hobbies</a:t>
            </a:r>
          </a:p>
          <a:p>
            <a:pPr lvl="1"/>
            <a:r>
              <a:rPr lang="en-US" sz="2200" dirty="0"/>
              <a:t>Bands + Modes Used Most Often</a:t>
            </a:r>
          </a:p>
          <a:p>
            <a:pPr lvl="1"/>
            <a:r>
              <a:rPr lang="en-US" sz="2200" dirty="0"/>
              <a:t>What Makes Your Station Special</a:t>
            </a:r>
          </a:p>
          <a:p>
            <a:pPr lvl="1"/>
            <a:r>
              <a:rPr lang="en-US" sz="2200" dirty="0"/>
              <a:t>Radio Facets You Like</a:t>
            </a:r>
          </a:p>
          <a:p>
            <a:pPr lvl="1"/>
            <a:r>
              <a:rPr lang="en-US" sz="2200" dirty="0"/>
              <a:t>How Do We QSL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xmlns="" id="{19378908-6D39-47F7-BBBF-EB7A99B0732A}"/>
              </a:ext>
            </a:extLst>
          </p:cNvPr>
          <p:cNvSpPr txBox="1">
            <a:spLocks/>
          </p:cNvSpPr>
          <p:nvPr/>
        </p:nvSpPr>
        <p:spPr>
          <a:xfrm>
            <a:off x="6089279" y="777557"/>
            <a:ext cx="6096000" cy="608491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36900" indent="0">
              <a:buNone/>
            </a:pPr>
            <a:endParaRPr lang="en-US" dirty="0"/>
          </a:p>
          <a:p>
            <a:pPr marL="36900" indent="0">
              <a:buNone/>
            </a:pPr>
            <a:endParaRPr lang="en-US" dirty="0"/>
          </a:p>
          <a:p>
            <a:r>
              <a:rPr lang="en-US" sz="2200" dirty="0"/>
              <a:t>Tips:</a:t>
            </a:r>
          </a:p>
          <a:p>
            <a:pPr lvl="1"/>
            <a:r>
              <a:rPr lang="en-US" sz="2200" dirty="0"/>
              <a:t>Add Pictures to your QRZ Profile Page</a:t>
            </a:r>
          </a:p>
          <a:p>
            <a:pPr lvl="1"/>
            <a:r>
              <a:rPr lang="en-US" sz="2200" dirty="0"/>
              <a:t>Be Accurate: Don’t Exaggerate (But Don’t Sell Yourself Short Either)</a:t>
            </a:r>
          </a:p>
          <a:p>
            <a:pPr lvl="1"/>
            <a:r>
              <a:rPr lang="en-US" sz="2200" dirty="0"/>
              <a:t>Avoid Humor (Doesn’t Always Translate Well To Hams From Other Countries)</a:t>
            </a:r>
          </a:p>
          <a:p>
            <a:pPr lvl="1"/>
            <a:r>
              <a:rPr lang="en-US" sz="2200" dirty="0"/>
              <a:t>Don’t Write About Yourself In Third Person</a:t>
            </a:r>
          </a:p>
          <a:p>
            <a:pPr lvl="1"/>
            <a:r>
              <a:rPr lang="en-US" sz="2200" dirty="0"/>
              <a:t>Keep Your Profile Simple</a:t>
            </a:r>
          </a:p>
          <a:p>
            <a:pPr lvl="1"/>
            <a:r>
              <a:rPr lang="en-US" sz="2200" dirty="0"/>
              <a:t>Keep Your Email Address Current</a:t>
            </a:r>
          </a:p>
          <a:p>
            <a:pPr lvl="1"/>
            <a:r>
              <a:rPr lang="en-US" sz="2200" dirty="0"/>
              <a:t>Keep It Up To Date (Update Annually At Least)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4C6AFAB-32A0-4C75-B56A-E6A42AFFA80C}"/>
              </a:ext>
            </a:extLst>
          </p:cNvPr>
          <p:cNvSpPr txBox="1"/>
          <p:nvPr/>
        </p:nvSpPr>
        <p:spPr>
          <a:xfrm>
            <a:off x="0" y="811643"/>
            <a:ext cx="12185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Kyle Albritton, </a:t>
            </a:r>
            <a:r>
              <a:rPr lang="en-US" sz="2200" dirty="0">
                <a:hlinkClick r:id="rId2"/>
              </a:rPr>
              <a:t>W4KDA</a:t>
            </a:r>
            <a:r>
              <a:rPr lang="en-US" sz="2200" dirty="0"/>
              <a:t>, wrote an informative article on How to Write a QRZ Page: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&lt;</a:t>
            </a:r>
            <a:r>
              <a:rPr lang="en-US" sz="2200" dirty="0">
                <a:hlinkClick r:id="rId3"/>
              </a:rPr>
              <a:t>http://www.directdirt.com/2014/08/how-to-write-a-qrz-page/</a:t>
            </a:r>
            <a:r>
              <a:rPr lang="en-US" sz="2200" dirty="0"/>
              <a:t>&gt;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6989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E2CD1F-D1C6-4535-BA60-24EB4C96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1229710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C8F3794-B55F-465A-A250-12E99E2EBC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2168" y="1373981"/>
            <a:ext cx="7967663" cy="548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0880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Query by Address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AD5F7E3D-B9FA-41F6-BDE8-D67B713A2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2314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Query by Biography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B47E3FD-CF83-43BF-895A-CAB9583DB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66" y="773113"/>
            <a:ext cx="12186733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7083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Query by County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5DAD5ACB-E239-49AA-B0F6-B5E21A9F9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3084"/>
            <a:ext cx="12192000" cy="608491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2ACDBC-31CE-4570-9DF9-705D1F553D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6299"/>
            <a:ext cx="12192000" cy="61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985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Query by Grid Square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338CDC12-66BC-40D5-BC7B-A2991F08C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3113"/>
            <a:ext cx="12192000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5158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56039-3FEE-41EC-9B7D-558250B3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773084"/>
          </a:xfrm>
        </p:spPr>
        <p:txBody>
          <a:bodyPr>
            <a:normAutofit/>
          </a:bodyPr>
          <a:lstStyle/>
          <a:p>
            <a:r>
              <a:rPr lang="en-US" dirty="0"/>
              <a:t>Query by DXCC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1F8911C-15FD-465B-809E-2713F85BD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3084"/>
            <a:ext cx="12192000" cy="608491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99411B-C1BE-40B8-9137-D1E3699EFE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3084"/>
            <a:ext cx="12192000" cy="61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30115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">
      <a:dk1>
        <a:srgbClr val="000000"/>
      </a:dk1>
      <a:lt1>
        <a:srgbClr val="FFFFFF"/>
      </a:lt1>
      <a:dk2>
        <a:srgbClr val="37371F"/>
      </a:dk2>
      <a:lt2>
        <a:srgbClr val="E2E2E8"/>
      </a:lt2>
      <a:accent1>
        <a:srgbClr val="C38E4D"/>
      </a:accent1>
      <a:accent2>
        <a:srgbClr val="A8A538"/>
      </a:accent2>
      <a:accent3>
        <a:srgbClr val="85AE44"/>
      </a:accent3>
      <a:accent4>
        <a:srgbClr val="3F6DB3"/>
      </a:accent4>
      <a:accent5>
        <a:srgbClr val="6260CA"/>
      </a:accent5>
      <a:accent6>
        <a:srgbClr val="8357BD"/>
      </a:accent6>
      <a:hlink>
        <a:srgbClr val="2F8F5D"/>
      </a:hlink>
      <a:folHlink>
        <a:srgbClr val="7F7F7F"/>
      </a:folHlink>
    </a:clrScheme>
    <a:fontScheme name="Slate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623</Words>
  <Application>Microsoft Office PowerPoint</Application>
  <PresentationFormat>Custom</PresentationFormat>
  <Paragraphs>130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SlateVTI</vt:lpstr>
      <vt:lpstr>Slide 1</vt:lpstr>
      <vt:lpstr>QRZ</vt:lpstr>
      <vt:lpstr>QRZ Home Page</vt:lpstr>
      <vt:lpstr>Query by Callsign</vt:lpstr>
      <vt:lpstr>Query by Address</vt:lpstr>
      <vt:lpstr>Query by Biography</vt:lpstr>
      <vt:lpstr>Query by County</vt:lpstr>
      <vt:lpstr>Query by Grid Square</vt:lpstr>
      <vt:lpstr>Query by DXCC</vt:lpstr>
      <vt:lpstr>“Hot” Callsigns</vt:lpstr>
      <vt:lpstr>QRZ Advanced Lookups</vt:lpstr>
      <vt:lpstr>Using QRZ’s XML Programming Interface</vt:lpstr>
      <vt:lpstr>Slide 13</vt:lpstr>
      <vt:lpstr>QSL ListMaker</vt:lpstr>
      <vt:lpstr>Ham Club Lookup</vt:lpstr>
      <vt:lpstr>All Things QSL</vt:lpstr>
      <vt:lpstr>Top Web Contacts</vt:lpstr>
      <vt:lpstr>Expired Callsigns</vt:lpstr>
      <vt:lpstr>Random Callsign</vt:lpstr>
      <vt:lpstr>PicSafari</vt:lpstr>
      <vt:lpstr>QRZ Message Forums</vt:lpstr>
      <vt:lpstr>Message Forums</vt:lpstr>
      <vt:lpstr>QRZ Swapmeet</vt:lpstr>
      <vt:lpstr>Additional Resources</vt:lpstr>
      <vt:lpstr>Practice Amateur Radio Exams</vt:lpstr>
      <vt:lpstr>Amateur Radio Study Guides</vt:lpstr>
      <vt:lpstr>Online License Renewals</vt:lpstr>
      <vt:lpstr>License Wall Certificates</vt:lpstr>
      <vt:lpstr>Commercial Ham Radio Links</vt:lpstr>
      <vt:lpstr>DX Country Atlas</vt:lpstr>
      <vt:lpstr>Grid Mapper</vt:lpstr>
      <vt:lpstr>Ham Radio Trivia Quiz</vt:lpstr>
      <vt:lpstr>QRZ Life Member Honor Roll</vt:lpstr>
      <vt:lpstr>Subscription Services (QRZ Store)</vt:lpstr>
      <vt:lpstr>Frequently Asked Questions (FAQ)</vt:lpstr>
      <vt:lpstr>QRZ en Espanol</vt:lpstr>
      <vt:lpstr>About QRZ</vt:lpstr>
      <vt:lpstr>Donate to QRZ</vt:lpstr>
      <vt:lpstr>Contact QRZ Team</vt:lpstr>
      <vt:lpstr>QRZ Logbook: List</vt:lpstr>
      <vt:lpstr>QRZ Logbook: Awards</vt:lpstr>
      <vt:lpstr>QRZ Logbook: Leaderboard</vt:lpstr>
      <vt:lpstr>QRZ Logbook: Settings</vt:lpstr>
      <vt:lpstr>QRZ Profile</vt:lpstr>
      <vt:lpstr>QRZ Callsign Colors</vt:lpstr>
      <vt:lpstr>QRZ Edit Profile</vt:lpstr>
      <vt:lpstr>Tips on Profile Creation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QRZ.com</dc:title>
  <dc:creator>Dave Slotter</dc:creator>
  <cp:lastModifiedBy>Unauthorized User</cp:lastModifiedBy>
  <cp:revision>55</cp:revision>
  <dcterms:created xsi:type="dcterms:W3CDTF">2019-09-15T23:02:17Z</dcterms:created>
  <dcterms:modified xsi:type="dcterms:W3CDTF">2021-10-07T23:26:29Z</dcterms:modified>
</cp:coreProperties>
</file>