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y="5143500" cx="9144000"/>
  <p:notesSz cx="6858000" cy="9144000"/>
  <p:embeddedFontLst>
    <p:embeddedFont>
      <p:font typeface="Raleway"/>
      <p:regular r:id="rId31"/>
      <p:bold r:id="rId32"/>
      <p:italic r:id="rId33"/>
      <p:boldItalic r:id="rId34"/>
    </p:embeddedFont>
    <p:embeddedFont>
      <p:font typeface="Roboto"/>
      <p:regular r:id="rId35"/>
      <p:bold r:id="rId36"/>
      <p:italic r:id="rId37"/>
      <p:boldItalic r:id="rId38"/>
    </p:embeddedFont>
    <p:embeddedFont>
      <p:font typeface="Lato"/>
      <p:regular r:id="rId39"/>
      <p:bold r:id="rId40"/>
      <p:italic r:id="rId41"/>
      <p:boldItalic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Lato-bold.fntdata"/><Relationship Id="rId20" Type="http://schemas.openxmlformats.org/officeDocument/2006/relationships/slide" Target="slides/slide15.xml"/><Relationship Id="rId42" Type="http://schemas.openxmlformats.org/officeDocument/2006/relationships/font" Target="fonts/Lato-boldItalic.fntdata"/><Relationship Id="rId41" Type="http://schemas.openxmlformats.org/officeDocument/2006/relationships/font" Target="fonts/Lato-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aleway-regular.fntdata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Raleway-italic.fntdata"/><Relationship Id="rId10" Type="http://schemas.openxmlformats.org/officeDocument/2006/relationships/slide" Target="slides/slide5.xml"/><Relationship Id="rId32" Type="http://schemas.openxmlformats.org/officeDocument/2006/relationships/font" Target="fonts/Raleway-bold.fntdata"/><Relationship Id="rId13" Type="http://schemas.openxmlformats.org/officeDocument/2006/relationships/slide" Target="slides/slide8.xml"/><Relationship Id="rId35" Type="http://schemas.openxmlformats.org/officeDocument/2006/relationships/font" Target="fonts/Roboto-regular.fntdata"/><Relationship Id="rId12" Type="http://schemas.openxmlformats.org/officeDocument/2006/relationships/slide" Target="slides/slide7.xml"/><Relationship Id="rId34" Type="http://schemas.openxmlformats.org/officeDocument/2006/relationships/font" Target="fonts/Raleway-boldItalic.fntdata"/><Relationship Id="rId15" Type="http://schemas.openxmlformats.org/officeDocument/2006/relationships/slide" Target="slides/slide10.xml"/><Relationship Id="rId37" Type="http://schemas.openxmlformats.org/officeDocument/2006/relationships/font" Target="fonts/Roboto-italic.fntdata"/><Relationship Id="rId14" Type="http://schemas.openxmlformats.org/officeDocument/2006/relationships/slide" Target="slides/slide9.xml"/><Relationship Id="rId36" Type="http://schemas.openxmlformats.org/officeDocument/2006/relationships/font" Target="fonts/Roboto-bold.fntdata"/><Relationship Id="rId17" Type="http://schemas.openxmlformats.org/officeDocument/2006/relationships/slide" Target="slides/slide12.xml"/><Relationship Id="rId39" Type="http://schemas.openxmlformats.org/officeDocument/2006/relationships/font" Target="fonts/Lato-regular.fntdata"/><Relationship Id="rId16" Type="http://schemas.openxmlformats.org/officeDocument/2006/relationships/slide" Target="slides/slide11.xml"/><Relationship Id="rId38" Type="http://schemas.openxmlformats.org/officeDocument/2006/relationships/font" Target="fonts/Roboto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5bb31ea5f3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5bb31ea5f3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5fd7e813ee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5fd7e813ee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5fd7e813ee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5fd7e813ee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5fd7e813ee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5fd7e813ee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5fd7e813e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5fd7e813e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5fdcce8c2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5fdcce8c2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5fdcce8c21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5fdcce8c2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5fdd3b5a70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5fdd3b5a70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5fdec13b4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5fdec13b4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5fd7e813ee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5fd7e813ee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5fd7e813ee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5fd7e813ee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5fd7e813ee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5fd7e813ee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5fd7e813ee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5fd7e813e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5fd7e813ee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5fd7e813ee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5fd7e813ee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5fd7e813ee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5fd7e813ee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5fd7e813ee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5fdd3b5a70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5fdd3b5a70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5cb7672aac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5cb7672aac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5cb7672aac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5cb7672aac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cb7672aac_0_4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5cb7672aac_0_4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5cb7672aac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5cb7672aac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5cb7672aac_0_4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5cb7672aac_0_4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5cb79356c1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5cb79356c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5fdd3b5a70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5fdd3b5a70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" name="Google Shape;63;p11"/>
          <p:cNvSpPr txBox="1"/>
          <p:nvPr>
            <p:ph hasCustomPrompt="1"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" name="Google Shape;19;p3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" name="Google Shape;25;p4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" name="Google Shape;32;p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2" type="body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7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lt2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" name="Google Shape;46;p8"/>
          <p:cNvSpPr txBox="1"/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" name="Google Shape;51;p9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1" type="subTitle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3" name="Google Shape;5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" name="Google Shape;58;p10"/>
          <p:cNvSpPr txBox="1"/>
          <p:nvPr>
            <p:ph idx="1" type="body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9" name="Google Shape;59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wiss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jpg"/><Relationship Id="rId4" Type="http://schemas.openxmlformats.org/officeDocument/2006/relationships/image" Target="../media/image1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.jpg"/><Relationship Id="rId4" Type="http://schemas.openxmlformats.org/officeDocument/2006/relationships/image" Target="../media/image4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.jpg"/><Relationship Id="rId4" Type="http://schemas.openxmlformats.org/officeDocument/2006/relationships/image" Target="../media/image13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jpg"/><Relationship Id="rId4" Type="http://schemas.openxmlformats.org/officeDocument/2006/relationships/image" Target="../media/image5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4.jpg"/><Relationship Id="rId4" Type="http://schemas.openxmlformats.org/officeDocument/2006/relationships/image" Target="../media/image11.jpg"/><Relationship Id="rId5" Type="http://schemas.openxmlformats.org/officeDocument/2006/relationships/image" Target="../media/image2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Goin’ Mobile!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Mobile Radio Installations</a:t>
            </a:r>
            <a:endParaRPr sz="3600"/>
          </a:p>
        </p:txBody>
      </p:sp>
      <p:sp>
        <p:nvSpPr>
          <p:cNvPr id="73" name="Google Shape;73;p13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Alex Kowalchuk, W4KYW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Battery Positive (+) Fuse Block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2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8" name="Google Shape;12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2348225" y="1348725"/>
            <a:ext cx="4447550" cy="3335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Firewalls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23"/>
          <p:cNvSpPr txBox="1"/>
          <p:nvPr>
            <p:ph idx="1" type="body"/>
          </p:nvPr>
        </p:nvSpPr>
        <p:spPr>
          <a:xfrm>
            <a:off x="2400250" y="1797000"/>
            <a:ext cx="6321600" cy="154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Search for harness pass-through grommet from engine bay first.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Search under instrument panel for same harness.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Make a slit in the pass-through grommet for harness.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Firewall / Engine Bay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" name="Google Shape;14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00" y="1134550"/>
            <a:ext cx="4437478" cy="3328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29550" y="1134556"/>
            <a:ext cx="4437478" cy="33280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5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Instrument Panel Area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" name="Google Shape;14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314650"/>
            <a:ext cx="4152174" cy="3114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3300" y="1314650"/>
            <a:ext cx="4152174" cy="31141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6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Radio Mounts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26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Mount Control Head/Radio In Most </a:t>
            </a:r>
            <a:r>
              <a:rPr lang="en"/>
              <a:t>Ergonomic</a:t>
            </a:r>
            <a:r>
              <a:rPr lang="en"/>
              <a:t> Area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Utilize</a:t>
            </a:r>
            <a:r>
              <a:rPr lang="en"/>
              <a:t> OEM Bracket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 A Mounting System For Multiple Radios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External Speaker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Mount Suppliers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Havis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Lido Radio (No Holes!)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Walcott Radio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7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Coaxial Cable Routing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27"/>
          <p:cNvSpPr txBox="1"/>
          <p:nvPr>
            <p:ph idx="1" type="body"/>
          </p:nvPr>
        </p:nvSpPr>
        <p:spPr>
          <a:xfrm>
            <a:off x="2400250" y="1941301"/>
            <a:ext cx="6321600" cy="126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 more than 15-20’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Utilize the</a:t>
            </a:r>
            <a:r>
              <a:rPr lang="en"/>
              <a:t> </a:t>
            </a:r>
            <a:r>
              <a:rPr i="1" lang="en"/>
              <a:t>least </a:t>
            </a:r>
            <a:r>
              <a:rPr lang="en"/>
              <a:t>used door or find a stress-free exit area to route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Depending on antenna mount, </a:t>
            </a:r>
            <a:r>
              <a:rPr lang="en"/>
              <a:t>RG-316 jumper over weatherstripping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8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Antenna Mounts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28"/>
          <p:cNvSpPr txBox="1"/>
          <p:nvPr>
            <p:ph idx="1" type="body"/>
          </p:nvPr>
        </p:nvSpPr>
        <p:spPr>
          <a:xfrm>
            <a:off x="2577850" y="2026351"/>
            <a:ext cx="6321600" cy="109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Diamond Antenna Mounts - Trunk Lid, Luggage Rack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Comet Antenna Mounts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Laird Mobile Mounts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If drilling for antenna mount, use body-seam sealer to weatherproof mounting location.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9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Trimwork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29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Easier than you may think - but consider vehicle age…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Plastic trim becomes brittle over time - </a:t>
            </a:r>
            <a:r>
              <a:rPr lang="en"/>
              <a:t>especially</a:t>
            </a:r>
            <a:r>
              <a:rPr lang="en"/>
              <a:t> in colder weather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Trim retainers are somewhat one-time use </a:t>
            </a:r>
            <a:r>
              <a:rPr lang="en"/>
              <a:t>...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Tucking coax, power harness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Plastic Trim Tools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Available at any parts store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73" name="Google Shape;17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84175" y="2439425"/>
            <a:ext cx="2690899" cy="2263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0"/>
          <p:cNvSpPr txBox="1"/>
          <p:nvPr>
            <p:ph type="title"/>
          </p:nvPr>
        </p:nvSpPr>
        <p:spPr>
          <a:xfrm>
            <a:off x="2333650" y="575950"/>
            <a:ext cx="6621300" cy="62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Radio 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Frequency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 Interference (RFI)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30"/>
          <p:cNvSpPr txBox="1"/>
          <p:nvPr>
            <p:ph idx="1" type="body"/>
          </p:nvPr>
        </p:nvSpPr>
        <p:spPr>
          <a:xfrm>
            <a:off x="2333662" y="113692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20+ modules with power, data, and wireless RF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Bluetooth, Enhanced Cell Phone Connectivity, Tire </a:t>
            </a:r>
            <a:r>
              <a:rPr lang="en"/>
              <a:t>Pressure</a:t>
            </a:r>
            <a:r>
              <a:rPr lang="en"/>
              <a:t> Monitoring System (TPMS), Wireless Charging, Vehicle Proximity Sensors, Lane Departure Systems, A/C Power Sockets, etc…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Improve the ground-plane and maintain antenna resonance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½ 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λ </a:t>
            </a:r>
            <a:r>
              <a:rPr lang="en"/>
              <a:t>or ⅝ 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λ</a:t>
            </a:r>
            <a:r>
              <a:rPr lang="en"/>
              <a:t>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Don’t seek out an (electrically) short antenna, if possible.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Common Mode Chokes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Bonding </a:t>
            </a:r>
            <a:r>
              <a:rPr lang="en"/>
              <a:t>Exhaust</a:t>
            </a:r>
            <a:r>
              <a:rPr lang="en"/>
              <a:t> Tailpipe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Shotgun-blast approach rather than endless trial and error.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1"/>
          <p:cNvSpPr txBox="1"/>
          <p:nvPr>
            <p:ph type="title"/>
          </p:nvPr>
        </p:nvSpPr>
        <p:spPr>
          <a:xfrm>
            <a:off x="311700" y="2251950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Radio Mounting Examples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Who is W4KYW?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4"/>
          <p:cNvSpPr txBox="1"/>
          <p:nvPr>
            <p:ph idx="1" type="body"/>
          </p:nvPr>
        </p:nvSpPr>
        <p:spPr>
          <a:xfrm>
            <a:off x="2400250" y="1984201"/>
            <a:ext cx="6321600" cy="117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Grew up around cars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6</a:t>
            </a:r>
            <a:r>
              <a:rPr lang="en"/>
              <a:t> Years, Chevrolet Dealerships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General Motors-Certified</a:t>
            </a:r>
            <a:r>
              <a:rPr lang="en"/>
              <a:t> Automotive Technician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Corvette Specialist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997" y="1018024"/>
            <a:ext cx="4143253" cy="3107447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32"/>
          <p:cNvSpPr txBox="1"/>
          <p:nvPr>
            <p:ph type="title"/>
          </p:nvPr>
        </p:nvSpPr>
        <p:spPr>
          <a:xfrm>
            <a:off x="311700" y="135400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N4GYN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1" name="Google Shape;191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67525" y="983749"/>
            <a:ext cx="4234699" cy="3176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475" y="998225"/>
            <a:ext cx="4201727" cy="3151303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33"/>
          <p:cNvSpPr txBox="1"/>
          <p:nvPr>
            <p:ph type="title"/>
          </p:nvPr>
        </p:nvSpPr>
        <p:spPr>
          <a:xfrm>
            <a:off x="311700" y="15842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W3DJS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8" name="Google Shape;198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99602" y="950425"/>
            <a:ext cx="4391998" cy="3293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4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W3WWT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4" name="Google Shape;20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298" y="1234125"/>
            <a:ext cx="4179750" cy="313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35450" y="1203575"/>
            <a:ext cx="4220509" cy="3165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5"/>
          <p:cNvSpPr txBox="1"/>
          <p:nvPr>
            <p:ph type="title"/>
          </p:nvPr>
        </p:nvSpPr>
        <p:spPr>
          <a:xfrm>
            <a:off x="311700" y="2251950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Antenna Mounting Examples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6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Antenna Mounting Options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6" name="Google Shape;216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03575"/>
            <a:ext cx="2840644" cy="378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45444" y="1203575"/>
            <a:ext cx="2840644" cy="378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38487" y="1203575"/>
            <a:ext cx="2840644" cy="378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7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Thank you!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Arial"/>
                <a:ea typeface="Arial"/>
                <a:cs typeface="Arial"/>
                <a:sym typeface="Arial"/>
              </a:rPr>
              <a:t>73 </a:t>
            </a:r>
            <a:r>
              <a:rPr lang="en" sz="3600">
                <a:latin typeface="Arial"/>
                <a:ea typeface="Arial"/>
                <a:cs typeface="Arial"/>
                <a:sym typeface="Arial"/>
              </a:rPr>
              <a:t>DE W4KYW</a:t>
            </a:r>
            <a:endParaRPr sz="3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Why Go Mobile?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5"/>
          <p:cNvSpPr txBox="1"/>
          <p:nvPr>
            <p:ph idx="1" type="body"/>
          </p:nvPr>
        </p:nvSpPr>
        <p:spPr>
          <a:xfrm>
            <a:off x="2400250" y="2032050"/>
            <a:ext cx="6321600" cy="10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Ability To Communicate While Traveling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Pass Time Commuting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Backup Station (Emergencies, No Commercial Power)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Key Planning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6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Power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Routing (Power Harness, Coax, Optional Head Unit)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Trimwork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Radio Mounting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Antenna Selection &amp; Mounting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Planning the Installation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7"/>
          <p:cNvSpPr txBox="1"/>
          <p:nvPr>
            <p:ph idx="1" type="body"/>
          </p:nvPr>
        </p:nvSpPr>
        <p:spPr>
          <a:xfrm>
            <a:off x="2400262" y="1211351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Finding</a:t>
            </a:r>
            <a:r>
              <a:rPr i="1" lang="en"/>
              <a:t> Your</a:t>
            </a:r>
            <a:r>
              <a:rPr lang="en"/>
              <a:t> Best Location for Radio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Factory Mounting Bracket,  Aftermarket Mounts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Where’s My Battery?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Trunk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Engine Bay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Rear Floorboard, Under Rear Bench Seat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Locate “Pass-thru” in Firewall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Grommet, Wiring Harness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Antenna Mounting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Trunk/Hood Lip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Roof/Rack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Truck Bed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What Types of Radios?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8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VHF/UHF Mobile Radio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HF Mobile Radio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HT with External Antenna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HT </a:t>
            </a:r>
            <a:r>
              <a:rPr i="1" lang="en"/>
              <a:t>without</a:t>
            </a:r>
            <a:r>
              <a:rPr lang="en"/>
              <a:t> External Antenna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Faraday Cage Effect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What Types of Antennas?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9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Dual-band 2m/70cm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Diamond Antenna NR or SG Series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Monoband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Magnetic Mount (Avoid, if possible...)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Damages paint over time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i="1" lang="en"/>
              <a:t>Could</a:t>
            </a:r>
            <a:r>
              <a:rPr lang="en"/>
              <a:t> be blown-off at high-speeds , passing </a:t>
            </a:r>
            <a:r>
              <a:rPr lang="en"/>
              <a:t>oncoming</a:t>
            </a:r>
            <a:r>
              <a:rPr lang="en"/>
              <a:t> trucks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Not the best ground coupling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Coax Length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Battery Connections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20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Disconnect Ground  (-) Cable First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 Chassis Ground (-) if possible!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Negative Current Monitor Sensor on Negative Battery Cable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Easy to find - should be a short cable run to chassis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Radio current could trick alternator to run too often, setting DTCs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12V Battery Positive (B+) Terminal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 ONLY </a:t>
            </a:r>
            <a:r>
              <a:rPr lang="en" u="sng"/>
              <a:t>Fused</a:t>
            </a:r>
            <a:r>
              <a:rPr lang="en"/>
              <a:t> </a:t>
            </a:r>
            <a:r>
              <a:rPr lang="en"/>
              <a:t>Ground (-) and Positive (B+) Power Harness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“If it </a:t>
            </a:r>
            <a:r>
              <a:rPr i="1" lang="en"/>
              <a:t>looks</a:t>
            </a:r>
            <a:r>
              <a:rPr lang="en"/>
              <a:t> good, it </a:t>
            </a:r>
            <a:r>
              <a:rPr i="1" lang="en"/>
              <a:t>is</a:t>
            </a:r>
            <a:r>
              <a:rPr lang="en"/>
              <a:t> good.”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Negative 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(-) 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Chassis Ground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1" name="Google Shape;12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2125" y="1178375"/>
            <a:ext cx="4559733" cy="341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