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7" r:id="rId11"/>
    <p:sldId id="266"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94"/>
    <p:restoredTop sz="94699"/>
  </p:normalViewPr>
  <p:slideViewPr>
    <p:cSldViewPr snapToGrid="0" snapToObjects="1">
      <p:cViewPr varScale="1">
        <p:scale>
          <a:sx n="151" d="100"/>
          <a:sy n="151" d="100"/>
        </p:scale>
        <p:origin x="208"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2DD7F5-B6E4-CD42-886B-8A18C34D51D0}" type="datetimeFigureOut">
              <a:rPr lang="en-US" smtClean="0"/>
              <a:t>2/18/19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EEDD6A-ECF9-6E46-A0AC-C543EE71D8CE}" type="slidenum">
              <a:rPr lang="en-US" smtClean="0"/>
              <a:t>‹#›</a:t>
            </a:fld>
            <a:endParaRPr lang="en-US"/>
          </a:p>
        </p:txBody>
      </p:sp>
    </p:spTree>
    <p:extLst>
      <p:ext uri="{BB962C8B-B14F-4D97-AF65-F5344CB8AC3E}">
        <p14:creationId xmlns:p14="http://schemas.microsoft.com/office/powerpoint/2010/main" val="173796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Dave for asking me to present</a:t>
            </a:r>
          </a:p>
        </p:txBody>
      </p:sp>
      <p:sp>
        <p:nvSpPr>
          <p:cNvPr id="4" name="Slide Number Placeholder 3"/>
          <p:cNvSpPr>
            <a:spLocks noGrp="1"/>
          </p:cNvSpPr>
          <p:nvPr>
            <p:ph type="sldNum" sz="quarter" idx="5"/>
          </p:nvPr>
        </p:nvSpPr>
        <p:spPr/>
        <p:txBody>
          <a:bodyPr/>
          <a:lstStyle/>
          <a:p>
            <a:fld id="{2CEEDD6A-ECF9-6E46-A0AC-C543EE71D8CE}" type="slidenum">
              <a:rPr lang="en-US" smtClean="0"/>
              <a:t>1</a:t>
            </a:fld>
            <a:endParaRPr lang="en-US"/>
          </a:p>
        </p:txBody>
      </p:sp>
    </p:spTree>
    <p:extLst>
      <p:ext uri="{BB962C8B-B14F-4D97-AF65-F5344CB8AC3E}">
        <p14:creationId xmlns:p14="http://schemas.microsoft.com/office/powerpoint/2010/main" val="2351668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EDD6A-ECF9-6E46-A0AC-C543EE71D8CE}" type="slidenum">
              <a:rPr lang="en-US" smtClean="0"/>
              <a:t>12</a:t>
            </a:fld>
            <a:endParaRPr lang="en-US"/>
          </a:p>
        </p:txBody>
      </p:sp>
    </p:spTree>
    <p:extLst>
      <p:ext uri="{BB962C8B-B14F-4D97-AF65-F5344CB8AC3E}">
        <p14:creationId xmlns:p14="http://schemas.microsoft.com/office/powerpoint/2010/main" val="3528742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LOTW  … What is TQSL</a:t>
            </a:r>
          </a:p>
          <a:p>
            <a:r>
              <a:rPr lang="en-US" dirty="0"/>
              <a:t>TQSL update message work around</a:t>
            </a:r>
          </a:p>
        </p:txBody>
      </p:sp>
      <p:sp>
        <p:nvSpPr>
          <p:cNvPr id="4" name="Slide Number Placeholder 3"/>
          <p:cNvSpPr>
            <a:spLocks noGrp="1"/>
          </p:cNvSpPr>
          <p:nvPr>
            <p:ph type="sldNum" sz="quarter" idx="5"/>
          </p:nvPr>
        </p:nvSpPr>
        <p:spPr/>
        <p:txBody>
          <a:bodyPr/>
          <a:lstStyle/>
          <a:p>
            <a:fld id="{2CEEDD6A-ECF9-6E46-A0AC-C543EE71D8CE}" type="slidenum">
              <a:rPr lang="en-US" smtClean="0"/>
              <a:t>2</a:t>
            </a:fld>
            <a:endParaRPr lang="en-US"/>
          </a:p>
        </p:txBody>
      </p:sp>
    </p:spTree>
    <p:extLst>
      <p:ext uri="{BB962C8B-B14F-4D97-AF65-F5344CB8AC3E}">
        <p14:creationId xmlns:p14="http://schemas.microsoft.com/office/powerpoint/2010/main" val="3032717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EEDD6A-ECF9-6E46-A0AC-C543EE71D8CE}" type="slidenum">
              <a:rPr lang="en-US" smtClean="0"/>
              <a:t>3</a:t>
            </a:fld>
            <a:endParaRPr lang="en-US"/>
          </a:p>
        </p:txBody>
      </p:sp>
    </p:spTree>
    <p:extLst>
      <p:ext uri="{BB962C8B-B14F-4D97-AF65-F5344CB8AC3E}">
        <p14:creationId xmlns:p14="http://schemas.microsoft.com/office/powerpoint/2010/main" val="270468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Operator call is usually set in the logging software.</a:t>
            </a:r>
          </a:p>
          <a:p>
            <a:r>
              <a:rPr lang="en-US" dirty="0"/>
              <a:t>Extra hoops when you operate from non US non-</a:t>
            </a:r>
            <a:r>
              <a:rPr lang="en-US" dirty="0" err="1"/>
              <a:t>cept</a:t>
            </a:r>
            <a:r>
              <a:rPr lang="en-US" dirty="0"/>
              <a:t> entity</a:t>
            </a:r>
          </a:p>
        </p:txBody>
      </p:sp>
      <p:sp>
        <p:nvSpPr>
          <p:cNvPr id="4" name="Slide Number Placeholder 3"/>
          <p:cNvSpPr>
            <a:spLocks noGrp="1"/>
          </p:cNvSpPr>
          <p:nvPr>
            <p:ph type="sldNum" sz="quarter" idx="5"/>
          </p:nvPr>
        </p:nvSpPr>
        <p:spPr/>
        <p:txBody>
          <a:bodyPr/>
          <a:lstStyle/>
          <a:p>
            <a:fld id="{2CEEDD6A-ECF9-6E46-A0AC-C543EE71D8CE}" type="slidenum">
              <a:rPr lang="en-US" smtClean="0"/>
              <a:t>4</a:t>
            </a:fld>
            <a:endParaRPr lang="en-US"/>
          </a:p>
        </p:txBody>
      </p:sp>
    </p:spTree>
    <p:extLst>
      <p:ext uri="{BB962C8B-B14F-4D97-AF65-F5344CB8AC3E}">
        <p14:creationId xmlns:p14="http://schemas.microsoft.com/office/powerpoint/2010/main" val="280264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TQSL saves all of your certificates and locations   .</a:t>
            </a:r>
            <a:r>
              <a:rPr lang="en-US" dirty="0" err="1"/>
              <a:t>tbk</a:t>
            </a:r>
            <a:r>
              <a:rPr lang="en-US" dirty="0"/>
              <a:t> extension</a:t>
            </a:r>
          </a:p>
          <a:p>
            <a:r>
              <a:rPr lang="en-US" dirty="0"/>
              <a:t>You can </a:t>
            </a:r>
            <a:r>
              <a:rPr lang="en-US" dirty="0" err="1"/>
              <a:t>configute</a:t>
            </a:r>
            <a:r>
              <a:rPr lang="en-US" dirty="0"/>
              <a:t> </a:t>
            </a:r>
            <a:r>
              <a:rPr lang="en-US" dirty="0" err="1"/>
              <a:t>tqsl</a:t>
            </a:r>
            <a:r>
              <a:rPr lang="en-US" dirty="0"/>
              <a:t> to make a backup each time you exit – overkill IMHO</a:t>
            </a:r>
          </a:p>
          <a:p>
            <a:endParaRPr lang="en-US" dirty="0"/>
          </a:p>
        </p:txBody>
      </p:sp>
      <p:sp>
        <p:nvSpPr>
          <p:cNvPr id="4" name="Slide Number Placeholder 3"/>
          <p:cNvSpPr>
            <a:spLocks noGrp="1"/>
          </p:cNvSpPr>
          <p:nvPr>
            <p:ph type="sldNum" sz="quarter" idx="5"/>
          </p:nvPr>
        </p:nvSpPr>
        <p:spPr/>
        <p:txBody>
          <a:bodyPr/>
          <a:lstStyle/>
          <a:p>
            <a:fld id="{2CEEDD6A-ECF9-6E46-A0AC-C543EE71D8CE}" type="slidenum">
              <a:rPr lang="en-US" smtClean="0"/>
              <a:t>6</a:t>
            </a:fld>
            <a:endParaRPr lang="en-US"/>
          </a:p>
        </p:txBody>
      </p:sp>
    </p:spTree>
    <p:extLst>
      <p:ext uri="{BB962C8B-B14F-4D97-AF65-F5344CB8AC3E}">
        <p14:creationId xmlns:p14="http://schemas.microsoft.com/office/powerpoint/2010/main" val="3402891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one kills more new users than anything else that I hear about</a:t>
            </a:r>
          </a:p>
          <a:p>
            <a:endParaRPr lang="en-US" dirty="0"/>
          </a:p>
        </p:txBody>
      </p:sp>
      <p:sp>
        <p:nvSpPr>
          <p:cNvPr id="4" name="Slide Number Placeholder 3"/>
          <p:cNvSpPr>
            <a:spLocks noGrp="1"/>
          </p:cNvSpPr>
          <p:nvPr>
            <p:ph type="sldNum" sz="quarter" idx="5"/>
          </p:nvPr>
        </p:nvSpPr>
        <p:spPr/>
        <p:txBody>
          <a:bodyPr/>
          <a:lstStyle/>
          <a:p>
            <a:fld id="{2CEEDD6A-ECF9-6E46-A0AC-C543EE71D8CE}" type="slidenum">
              <a:rPr lang="en-US" smtClean="0"/>
              <a:t>7</a:t>
            </a:fld>
            <a:endParaRPr lang="en-US"/>
          </a:p>
        </p:txBody>
      </p:sp>
    </p:spTree>
    <p:extLst>
      <p:ext uri="{BB962C8B-B14F-4D97-AF65-F5344CB8AC3E}">
        <p14:creationId xmlns:p14="http://schemas.microsoft.com/office/powerpoint/2010/main" val="262847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to download an ADIF to import into your logging program</a:t>
            </a:r>
          </a:p>
          <a:p>
            <a:r>
              <a:rPr lang="en-US" dirty="0"/>
              <a:t>Tell about Dave and the parks </a:t>
            </a:r>
          </a:p>
        </p:txBody>
      </p:sp>
      <p:sp>
        <p:nvSpPr>
          <p:cNvPr id="4" name="Slide Number Placeholder 3"/>
          <p:cNvSpPr>
            <a:spLocks noGrp="1"/>
          </p:cNvSpPr>
          <p:nvPr>
            <p:ph type="sldNum" sz="quarter" idx="5"/>
          </p:nvPr>
        </p:nvSpPr>
        <p:spPr/>
        <p:txBody>
          <a:bodyPr/>
          <a:lstStyle/>
          <a:p>
            <a:fld id="{2CEEDD6A-ECF9-6E46-A0AC-C543EE71D8CE}" type="slidenum">
              <a:rPr lang="en-US" smtClean="0"/>
              <a:t>8</a:t>
            </a:fld>
            <a:endParaRPr lang="en-US"/>
          </a:p>
        </p:txBody>
      </p:sp>
    </p:spTree>
    <p:extLst>
      <p:ext uri="{BB962C8B-B14F-4D97-AF65-F5344CB8AC3E}">
        <p14:creationId xmlns:p14="http://schemas.microsoft.com/office/powerpoint/2010/main" val="2427358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t>
            </a:r>
            <a:r>
              <a:rPr lang="en-US" dirty="0" err="1"/>
              <a:t>ClubLog</a:t>
            </a:r>
            <a:endParaRPr lang="en-US" dirty="0"/>
          </a:p>
          <a:p>
            <a:r>
              <a:rPr lang="en-US" dirty="0"/>
              <a:t>Free but you do need to register</a:t>
            </a:r>
          </a:p>
          <a:p>
            <a:endParaRPr lang="en-US" dirty="0"/>
          </a:p>
        </p:txBody>
      </p:sp>
      <p:sp>
        <p:nvSpPr>
          <p:cNvPr id="4" name="Slide Number Placeholder 3"/>
          <p:cNvSpPr>
            <a:spLocks noGrp="1"/>
          </p:cNvSpPr>
          <p:nvPr>
            <p:ph type="sldNum" sz="quarter" idx="5"/>
          </p:nvPr>
        </p:nvSpPr>
        <p:spPr/>
        <p:txBody>
          <a:bodyPr/>
          <a:lstStyle/>
          <a:p>
            <a:fld id="{2CEEDD6A-ECF9-6E46-A0AC-C543EE71D8CE}" type="slidenum">
              <a:rPr lang="en-US" smtClean="0"/>
              <a:t>9</a:t>
            </a:fld>
            <a:endParaRPr lang="en-US"/>
          </a:p>
        </p:txBody>
      </p:sp>
    </p:spTree>
    <p:extLst>
      <p:ext uri="{BB962C8B-B14F-4D97-AF65-F5344CB8AC3E}">
        <p14:creationId xmlns:p14="http://schemas.microsoft.com/office/powerpoint/2010/main" val="2266220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Propagation – when is the dx station working people in Zone 5?</a:t>
            </a:r>
          </a:p>
          <a:p>
            <a:r>
              <a:rPr lang="en-US" dirty="0"/>
              <a:t>Did he answer me? The frequency police wiped him out ….   Keep calling and let him or wait </a:t>
            </a:r>
            <a:r>
              <a:rPr lang="en-US" dirty="0" err="1"/>
              <a:t>til</a:t>
            </a:r>
            <a:r>
              <a:rPr lang="en-US" dirty="0"/>
              <a:t> another day?</a:t>
            </a:r>
          </a:p>
        </p:txBody>
      </p:sp>
      <p:sp>
        <p:nvSpPr>
          <p:cNvPr id="4" name="Slide Number Placeholder 3"/>
          <p:cNvSpPr>
            <a:spLocks noGrp="1"/>
          </p:cNvSpPr>
          <p:nvPr>
            <p:ph type="sldNum" sz="quarter" idx="5"/>
          </p:nvPr>
        </p:nvSpPr>
        <p:spPr/>
        <p:txBody>
          <a:bodyPr/>
          <a:lstStyle/>
          <a:p>
            <a:fld id="{2CEEDD6A-ECF9-6E46-A0AC-C543EE71D8CE}" type="slidenum">
              <a:rPr lang="en-US" smtClean="0"/>
              <a:t>10</a:t>
            </a:fld>
            <a:endParaRPr lang="en-US"/>
          </a:p>
        </p:txBody>
      </p:sp>
    </p:spTree>
    <p:extLst>
      <p:ext uri="{BB962C8B-B14F-4D97-AF65-F5344CB8AC3E}">
        <p14:creationId xmlns:p14="http://schemas.microsoft.com/office/powerpoint/2010/main" val="27691500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2/18/19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2/18/19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lublog.org/loginform.php"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p1k.arrl.org/onlinedxcc/index.ph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lotw.arrl.org/lotw-help/backuprestore/"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lotw.arrl.org/lotw-help/certreq/"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rickmurphy.net/lotwquery.htm"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ecure.clublog.org/lotw"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8E6B-9033-EE43-9695-5351B85FC9C2}"/>
              </a:ext>
            </a:extLst>
          </p:cNvPr>
          <p:cNvSpPr>
            <a:spLocks noGrp="1"/>
          </p:cNvSpPr>
          <p:nvPr>
            <p:ph type="ctrTitle"/>
          </p:nvPr>
        </p:nvSpPr>
        <p:spPr/>
        <p:txBody>
          <a:bodyPr/>
          <a:lstStyle/>
          <a:p>
            <a:r>
              <a:rPr lang="en-US" dirty="0"/>
              <a:t>LOTW – Part Two	</a:t>
            </a:r>
          </a:p>
        </p:txBody>
      </p:sp>
      <p:sp>
        <p:nvSpPr>
          <p:cNvPr id="3" name="Subtitle 2">
            <a:extLst>
              <a:ext uri="{FF2B5EF4-FFF2-40B4-BE49-F238E27FC236}">
                <a16:creationId xmlns:a16="http://schemas.microsoft.com/office/drawing/2014/main" id="{1F2E6FC6-60D6-4C48-BD15-F9FFDD6F4200}"/>
              </a:ext>
            </a:extLst>
          </p:cNvPr>
          <p:cNvSpPr>
            <a:spLocks noGrp="1"/>
          </p:cNvSpPr>
          <p:nvPr>
            <p:ph type="subTitle" idx="1"/>
          </p:nvPr>
        </p:nvSpPr>
        <p:spPr/>
        <p:txBody>
          <a:bodyPr>
            <a:normAutofit fontScale="92500" lnSpcReduction="20000"/>
          </a:bodyPr>
          <a:lstStyle/>
          <a:p>
            <a:r>
              <a:rPr lang="en-US" dirty="0"/>
              <a:t>	Tips    Tricks    and  Traps</a:t>
            </a:r>
          </a:p>
          <a:p>
            <a:endParaRPr lang="en-US" dirty="0"/>
          </a:p>
          <a:p>
            <a:r>
              <a:rPr lang="en-US" dirty="0"/>
              <a:t>GARS Workshop 1/15/2019</a:t>
            </a:r>
          </a:p>
          <a:p>
            <a:r>
              <a:rPr lang="en-US" dirty="0"/>
              <a:t>Copyright ND4V</a:t>
            </a:r>
          </a:p>
          <a:p>
            <a:endParaRPr lang="en-US" dirty="0"/>
          </a:p>
        </p:txBody>
      </p:sp>
    </p:spTree>
    <p:extLst>
      <p:ext uri="{BB962C8B-B14F-4D97-AF65-F5344CB8AC3E}">
        <p14:creationId xmlns:p14="http://schemas.microsoft.com/office/powerpoint/2010/main" val="3974489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4D1CB8-CBD9-C947-9BB8-C2187B827206}"/>
              </a:ext>
            </a:extLst>
          </p:cNvPr>
          <p:cNvSpPr txBox="1"/>
          <p:nvPr/>
        </p:nvSpPr>
        <p:spPr>
          <a:xfrm>
            <a:off x="3435443" y="2536062"/>
            <a:ext cx="5903843" cy="369332"/>
          </a:xfrm>
          <a:prstGeom prst="rect">
            <a:avLst/>
          </a:prstGeom>
          <a:noFill/>
        </p:spPr>
        <p:txBody>
          <a:bodyPr wrap="square" rtlCol="0">
            <a:spAutoFit/>
          </a:bodyPr>
          <a:lstStyle/>
          <a:p>
            <a:r>
              <a:rPr lang="en-US" dirty="0"/>
              <a:t>Brief Club Log demo </a:t>
            </a:r>
          </a:p>
        </p:txBody>
      </p:sp>
      <p:sp>
        <p:nvSpPr>
          <p:cNvPr id="4" name="Rectangle 3">
            <a:extLst>
              <a:ext uri="{FF2B5EF4-FFF2-40B4-BE49-F238E27FC236}">
                <a16:creationId xmlns:a16="http://schemas.microsoft.com/office/drawing/2014/main" id="{112B7B9B-AE9F-5446-9182-99B3EDBBD144}"/>
              </a:ext>
            </a:extLst>
          </p:cNvPr>
          <p:cNvSpPr/>
          <p:nvPr/>
        </p:nvSpPr>
        <p:spPr>
          <a:xfrm>
            <a:off x="4256456" y="331282"/>
            <a:ext cx="3679088" cy="369332"/>
          </a:xfrm>
          <a:prstGeom prst="rect">
            <a:avLst/>
          </a:prstGeom>
        </p:spPr>
        <p:txBody>
          <a:bodyPr wrap="square">
            <a:spAutoFit/>
          </a:bodyPr>
          <a:lstStyle/>
          <a:p>
            <a:r>
              <a:rPr lang="en-US" dirty="0">
                <a:hlinkClick r:id="rId3"/>
              </a:rPr>
              <a:t>https://</a:t>
            </a:r>
            <a:r>
              <a:rPr lang="en-US" dirty="0" err="1">
                <a:hlinkClick r:id="rId3"/>
              </a:rPr>
              <a:t>clublog.org</a:t>
            </a:r>
            <a:r>
              <a:rPr lang="en-US" dirty="0">
                <a:hlinkClick r:id="rId3"/>
              </a:rPr>
              <a:t>/</a:t>
            </a:r>
            <a:r>
              <a:rPr lang="en-US" dirty="0" err="1">
                <a:hlinkClick r:id="rId3"/>
              </a:rPr>
              <a:t>loginform.php</a:t>
            </a:r>
            <a:endParaRPr lang="en-US" dirty="0"/>
          </a:p>
        </p:txBody>
      </p:sp>
    </p:spTree>
    <p:extLst>
      <p:ext uri="{BB962C8B-B14F-4D97-AF65-F5344CB8AC3E}">
        <p14:creationId xmlns:p14="http://schemas.microsoft.com/office/powerpoint/2010/main" val="715133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4A4769-A8C0-EB4F-B84A-5CE943C40E79}"/>
              </a:ext>
            </a:extLst>
          </p:cNvPr>
          <p:cNvSpPr/>
          <p:nvPr/>
        </p:nvSpPr>
        <p:spPr>
          <a:xfrm>
            <a:off x="3047999" y="1530626"/>
            <a:ext cx="7686262" cy="3416320"/>
          </a:xfrm>
          <a:prstGeom prst="rect">
            <a:avLst/>
          </a:prstGeom>
        </p:spPr>
        <p:txBody>
          <a:bodyPr wrap="square">
            <a:spAutoFit/>
          </a:bodyPr>
          <a:lstStyle/>
          <a:p>
            <a:r>
              <a:rPr lang="en-US" dirty="0">
                <a:solidFill>
                  <a:srgbClr val="333333"/>
                </a:solidFill>
                <a:latin typeface="Helvetica Neue" panose="02000503000000020004" pitchFamily="2" charset="0"/>
              </a:rPr>
              <a:t>The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Tools are handled in three distinct stages. Firstly, you manage your certificates. </a:t>
            </a:r>
          </a:p>
          <a:p>
            <a:endParaRPr lang="en-US" dirty="0">
              <a:solidFill>
                <a:srgbClr val="333333"/>
              </a:solidFill>
              <a:latin typeface="Helvetica Neue" panose="02000503000000020004" pitchFamily="2" charset="0"/>
            </a:endParaRPr>
          </a:p>
          <a:p>
            <a:r>
              <a:rPr lang="en-US" dirty="0">
                <a:solidFill>
                  <a:srgbClr val="333333"/>
                </a:solidFill>
                <a:latin typeface="Helvetica Neue" panose="02000503000000020004" pitchFamily="2" charset="0"/>
              </a:rPr>
              <a:t>Secondly, you can download new QSLs from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directly into Club Log. </a:t>
            </a:r>
          </a:p>
          <a:p>
            <a:endParaRPr lang="en-US" dirty="0">
              <a:solidFill>
                <a:srgbClr val="333333"/>
              </a:solidFill>
              <a:latin typeface="Helvetica Neue" panose="02000503000000020004" pitchFamily="2" charset="0"/>
            </a:endParaRPr>
          </a:p>
          <a:p>
            <a:r>
              <a:rPr lang="en-US" dirty="0">
                <a:solidFill>
                  <a:srgbClr val="333333"/>
                </a:solidFill>
                <a:latin typeface="Helvetica Neue" panose="02000503000000020004" pitchFamily="2" charset="0"/>
              </a:rPr>
              <a:t>Lastly, you can sign new QSOs and send them directly from Club Log to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a:t>
            </a:r>
          </a:p>
          <a:p>
            <a:endParaRPr lang="en-US" dirty="0">
              <a:solidFill>
                <a:srgbClr val="333333"/>
              </a:solidFill>
              <a:latin typeface="Helvetica Neue" panose="02000503000000020004" pitchFamily="2" charset="0"/>
            </a:endParaRPr>
          </a:p>
          <a:p>
            <a:r>
              <a:rPr lang="en-US" dirty="0">
                <a:solidFill>
                  <a:srgbClr val="333333"/>
                </a:solidFill>
                <a:latin typeface="Helvetica Neue" panose="02000503000000020004" pitchFamily="2" charset="0"/>
              </a:rPr>
              <a:t>You must upload certificates before you can do anything else, and you must download your QSLs from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at least once before you can send any QSOs to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a:t>
            </a:r>
            <a:endParaRPr lang="en-US" dirty="0"/>
          </a:p>
        </p:txBody>
      </p:sp>
    </p:spTree>
    <p:extLst>
      <p:ext uri="{BB962C8B-B14F-4D97-AF65-F5344CB8AC3E}">
        <p14:creationId xmlns:p14="http://schemas.microsoft.com/office/powerpoint/2010/main" val="4019346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888E3-D8F8-1247-AA77-155C5DBA03F4}"/>
              </a:ext>
            </a:extLst>
          </p:cNvPr>
          <p:cNvSpPr>
            <a:spLocks noGrp="1"/>
          </p:cNvSpPr>
          <p:nvPr>
            <p:ph type="title"/>
          </p:nvPr>
        </p:nvSpPr>
        <p:spPr/>
        <p:txBody>
          <a:bodyPr/>
          <a:lstStyle/>
          <a:p>
            <a:r>
              <a:rPr lang="fr-FR" dirty="0" err="1"/>
              <a:t>What</a:t>
            </a:r>
            <a:r>
              <a:rPr lang="fr-FR" dirty="0"/>
              <a:t> about my paper QSLs</a:t>
            </a:r>
            <a:endParaRPr lang="en-US" dirty="0"/>
          </a:p>
        </p:txBody>
      </p:sp>
      <p:sp>
        <p:nvSpPr>
          <p:cNvPr id="3" name="Content Placeholder 2">
            <a:extLst>
              <a:ext uri="{FF2B5EF4-FFF2-40B4-BE49-F238E27FC236}">
                <a16:creationId xmlns:a16="http://schemas.microsoft.com/office/drawing/2014/main" id="{C779BCC9-E007-9848-96C4-7CEA14F678BF}"/>
              </a:ext>
            </a:extLst>
          </p:cNvPr>
          <p:cNvSpPr>
            <a:spLocks noGrp="1"/>
          </p:cNvSpPr>
          <p:nvPr>
            <p:ph idx="1"/>
          </p:nvPr>
        </p:nvSpPr>
        <p:spPr/>
        <p:txBody>
          <a:bodyPr/>
          <a:lstStyle/>
          <a:p>
            <a:r>
              <a:rPr lang="en-US" dirty="0">
                <a:hlinkClick r:id="rId3"/>
              </a:rPr>
              <a:t>https://p1k.arrl.org/</a:t>
            </a:r>
            <a:r>
              <a:rPr lang="en-US" dirty="0" err="1">
                <a:hlinkClick r:id="rId3"/>
              </a:rPr>
              <a:t>onlinedxcc</a:t>
            </a:r>
            <a:r>
              <a:rPr lang="en-US" dirty="0">
                <a:hlinkClick r:id="rId3"/>
              </a:rPr>
              <a:t>/index.php</a:t>
            </a:r>
            <a:endParaRPr lang="fr-FR" dirty="0"/>
          </a:p>
          <a:p>
            <a:endParaRPr lang="fr-FR" dirty="0"/>
          </a:p>
          <a:p>
            <a:endParaRPr lang="en-US" dirty="0"/>
          </a:p>
        </p:txBody>
      </p:sp>
      <p:sp>
        <p:nvSpPr>
          <p:cNvPr id="4" name="TextBox 3">
            <a:extLst>
              <a:ext uri="{FF2B5EF4-FFF2-40B4-BE49-F238E27FC236}">
                <a16:creationId xmlns:a16="http://schemas.microsoft.com/office/drawing/2014/main" id="{1D67DE16-9DC0-D04B-88A1-E6A69C144FC4}"/>
              </a:ext>
            </a:extLst>
          </p:cNvPr>
          <p:cNvSpPr txBox="1"/>
          <p:nvPr/>
        </p:nvSpPr>
        <p:spPr>
          <a:xfrm>
            <a:off x="3234267" y="3945467"/>
            <a:ext cx="4732866" cy="553998"/>
          </a:xfrm>
          <a:prstGeom prst="rect">
            <a:avLst/>
          </a:prstGeom>
          <a:noFill/>
        </p:spPr>
        <p:txBody>
          <a:bodyPr wrap="square" rtlCol="0">
            <a:spAutoFit/>
          </a:bodyPr>
          <a:lstStyle/>
          <a:p>
            <a:r>
              <a:rPr lang="en-US" sz="3000" dirty="0"/>
              <a:t>Questions and discussion ……</a:t>
            </a:r>
          </a:p>
        </p:txBody>
      </p:sp>
    </p:spTree>
    <p:extLst>
      <p:ext uri="{BB962C8B-B14F-4D97-AF65-F5344CB8AC3E}">
        <p14:creationId xmlns:p14="http://schemas.microsoft.com/office/powerpoint/2010/main" val="2473489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80846-AFEA-FA4F-AE38-59FFF5645B83}"/>
              </a:ext>
            </a:extLst>
          </p:cNvPr>
          <p:cNvSpPr>
            <a:spLocks noGrp="1"/>
          </p:cNvSpPr>
          <p:nvPr>
            <p:ph type="title"/>
          </p:nvPr>
        </p:nvSpPr>
        <p:spPr/>
        <p:txBody>
          <a:bodyPr/>
          <a:lstStyle/>
          <a:p>
            <a:r>
              <a:rPr lang="en-US" dirty="0"/>
              <a:t>Assumptions:</a:t>
            </a:r>
            <a:br>
              <a:rPr lang="en-US" dirty="0"/>
            </a:br>
            <a:r>
              <a:rPr lang="en-US" dirty="0"/>
              <a:t>	1. You have TQSL and LOG book of the world working on your computer</a:t>
            </a:r>
            <a:br>
              <a:rPr lang="en-US" dirty="0"/>
            </a:br>
            <a:r>
              <a:rPr lang="en-US" dirty="0"/>
              <a:t>	2.  You use a computerized Logging program that will output an ADIF file</a:t>
            </a:r>
          </a:p>
        </p:txBody>
      </p:sp>
      <p:sp>
        <p:nvSpPr>
          <p:cNvPr id="3" name="Text Placeholder 2">
            <a:extLst>
              <a:ext uri="{FF2B5EF4-FFF2-40B4-BE49-F238E27FC236}">
                <a16:creationId xmlns:a16="http://schemas.microsoft.com/office/drawing/2014/main" id="{BB06C4F6-EFDF-984C-AA13-81702EB88AE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15902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CD5746-7E18-2045-8C16-AE617E608342}"/>
              </a:ext>
            </a:extLst>
          </p:cNvPr>
          <p:cNvSpPr/>
          <p:nvPr/>
        </p:nvSpPr>
        <p:spPr>
          <a:xfrm>
            <a:off x="3048000" y="2423277"/>
            <a:ext cx="6096000" cy="2031325"/>
          </a:xfrm>
          <a:prstGeom prst="rect">
            <a:avLst/>
          </a:prstGeom>
        </p:spPr>
        <p:txBody>
          <a:bodyPr>
            <a:spAutoFit/>
          </a:bodyPr>
          <a:lstStyle/>
          <a:p>
            <a:r>
              <a:rPr lang="en-US" dirty="0">
                <a:solidFill>
                  <a:srgbClr val="000000"/>
                </a:solidFill>
                <a:latin typeface="Helvetica" pitchFamily="2" charset="0"/>
              </a:rPr>
              <a:t>    * Multiple calls, multiple TQSL certificates</a:t>
            </a:r>
            <a:br>
              <a:rPr lang="en-US" dirty="0"/>
            </a:br>
            <a:r>
              <a:rPr lang="en-US" dirty="0">
                <a:solidFill>
                  <a:srgbClr val="000000"/>
                </a:solidFill>
                <a:latin typeface="Helvetica" pitchFamily="2" charset="0"/>
              </a:rPr>
              <a:t>    * Multiple locations, remote operation, mobile</a:t>
            </a:r>
            <a:br>
              <a:rPr lang="en-US" dirty="0"/>
            </a:br>
            <a:r>
              <a:rPr lang="en-US" dirty="0">
                <a:solidFill>
                  <a:srgbClr val="000000"/>
                </a:solidFill>
                <a:latin typeface="Helvetica" pitchFamily="2" charset="0"/>
              </a:rPr>
              <a:t>    * Lost certificates, using more than one computer</a:t>
            </a:r>
          </a:p>
          <a:p>
            <a:r>
              <a:rPr lang="en-US" dirty="0">
                <a:solidFill>
                  <a:srgbClr val="000000"/>
                </a:solidFill>
                <a:latin typeface="Helvetica" pitchFamily="2" charset="0"/>
              </a:rPr>
              <a:t>    * Recovery from hard drive crash</a:t>
            </a:r>
            <a:br>
              <a:rPr lang="en-US" dirty="0"/>
            </a:br>
            <a:r>
              <a:rPr lang="en-US" dirty="0">
                <a:solidFill>
                  <a:srgbClr val="000000"/>
                </a:solidFill>
                <a:latin typeface="Helvetica" pitchFamily="2" charset="0"/>
              </a:rPr>
              <a:t>    * Lost log database </a:t>
            </a:r>
          </a:p>
          <a:p>
            <a:r>
              <a:rPr lang="en-US" dirty="0">
                <a:solidFill>
                  <a:srgbClr val="000000"/>
                </a:solidFill>
                <a:latin typeface="Helvetica" pitchFamily="2" charset="0"/>
              </a:rPr>
              <a:t>    * Playing nice with </a:t>
            </a:r>
            <a:r>
              <a:rPr lang="en-US" dirty="0" err="1">
                <a:solidFill>
                  <a:srgbClr val="000000"/>
                </a:solidFill>
                <a:latin typeface="Helvetica" pitchFamily="2" charset="0"/>
              </a:rPr>
              <a:t>Clublog</a:t>
            </a:r>
            <a:br>
              <a:rPr lang="en-US" dirty="0"/>
            </a:br>
            <a:r>
              <a:rPr lang="en-US" dirty="0">
                <a:solidFill>
                  <a:srgbClr val="000000"/>
                </a:solidFill>
                <a:latin typeface="Helvetica" pitchFamily="2" charset="0"/>
              </a:rPr>
              <a:t>    * What about my paper confirmations</a:t>
            </a:r>
            <a:endParaRPr lang="en-US" dirty="0"/>
          </a:p>
        </p:txBody>
      </p:sp>
      <p:sp>
        <p:nvSpPr>
          <p:cNvPr id="3" name="TextBox 2">
            <a:extLst>
              <a:ext uri="{FF2B5EF4-FFF2-40B4-BE49-F238E27FC236}">
                <a16:creationId xmlns:a16="http://schemas.microsoft.com/office/drawing/2014/main" id="{08ED587D-BB68-6D45-8219-19CE249B4C8E}"/>
              </a:ext>
            </a:extLst>
          </p:cNvPr>
          <p:cNvSpPr txBox="1"/>
          <p:nvPr/>
        </p:nvSpPr>
        <p:spPr>
          <a:xfrm>
            <a:off x="2454965" y="665922"/>
            <a:ext cx="5963478" cy="369332"/>
          </a:xfrm>
          <a:prstGeom prst="rect">
            <a:avLst/>
          </a:prstGeom>
          <a:noFill/>
        </p:spPr>
        <p:txBody>
          <a:bodyPr wrap="square" rtlCol="0">
            <a:spAutoFit/>
          </a:bodyPr>
          <a:lstStyle/>
          <a:p>
            <a:r>
              <a:rPr lang="en-US" dirty="0"/>
              <a:t>What we hope to cover tonight:</a:t>
            </a:r>
          </a:p>
        </p:txBody>
      </p:sp>
    </p:spTree>
    <p:extLst>
      <p:ext uri="{BB962C8B-B14F-4D97-AF65-F5344CB8AC3E}">
        <p14:creationId xmlns:p14="http://schemas.microsoft.com/office/powerpoint/2010/main" val="628417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CE954F-4813-E645-9836-5D3B4220B1BE}"/>
              </a:ext>
            </a:extLst>
          </p:cNvPr>
          <p:cNvSpPr/>
          <p:nvPr/>
        </p:nvSpPr>
        <p:spPr>
          <a:xfrm>
            <a:off x="2062911" y="898700"/>
            <a:ext cx="6788397" cy="461665"/>
          </a:xfrm>
          <a:prstGeom prst="rect">
            <a:avLst/>
          </a:prstGeom>
        </p:spPr>
        <p:txBody>
          <a:bodyPr wrap="none">
            <a:spAutoFit/>
          </a:bodyPr>
          <a:lstStyle/>
          <a:p>
            <a:r>
              <a:rPr lang="en-US" dirty="0">
                <a:solidFill>
                  <a:srgbClr val="000000"/>
                </a:solidFill>
                <a:latin typeface="Helvetica" pitchFamily="2" charset="0"/>
              </a:rPr>
              <a:t> * </a:t>
            </a:r>
            <a:r>
              <a:rPr lang="en-US" sz="2400" dirty="0">
                <a:solidFill>
                  <a:srgbClr val="000000"/>
                </a:solidFill>
                <a:latin typeface="Helvetica" pitchFamily="2" charset="0"/>
              </a:rPr>
              <a:t>Multiple calls require multiple TQSL certificates</a:t>
            </a:r>
            <a:endParaRPr lang="en-US" sz="2400" dirty="0"/>
          </a:p>
        </p:txBody>
      </p:sp>
      <p:sp>
        <p:nvSpPr>
          <p:cNvPr id="5" name="TextBox 4">
            <a:extLst>
              <a:ext uri="{FF2B5EF4-FFF2-40B4-BE49-F238E27FC236}">
                <a16:creationId xmlns:a16="http://schemas.microsoft.com/office/drawing/2014/main" id="{31262411-167B-2D44-B53B-022443E4CD15}"/>
              </a:ext>
            </a:extLst>
          </p:cNvPr>
          <p:cNvSpPr txBox="1"/>
          <p:nvPr/>
        </p:nvSpPr>
        <p:spPr>
          <a:xfrm>
            <a:off x="2445026" y="1838739"/>
            <a:ext cx="6589644" cy="1754326"/>
          </a:xfrm>
          <a:prstGeom prst="rect">
            <a:avLst/>
          </a:prstGeom>
          <a:noFill/>
        </p:spPr>
        <p:txBody>
          <a:bodyPr wrap="square" rtlCol="0">
            <a:spAutoFit/>
          </a:bodyPr>
          <a:lstStyle/>
          <a:p>
            <a:r>
              <a:rPr lang="en-US" dirty="0"/>
              <a:t>Situation:</a:t>
            </a:r>
          </a:p>
          <a:p>
            <a:r>
              <a:rPr lang="en-US" dirty="0"/>
              <a:t>	License upgrade – received new call</a:t>
            </a:r>
          </a:p>
          <a:p>
            <a:r>
              <a:rPr lang="en-US" dirty="0"/>
              <a:t>	Operate as a portable using /4 or /7 from a remote and I’d like to keep those QSO’s segregated from my home station Q’s</a:t>
            </a:r>
          </a:p>
          <a:p>
            <a:r>
              <a:rPr lang="en-US" dirty="0"/>
              <a:t>	Operate under CEPT as PJ2/ND4V</a:t>
            </a:r>
          </a:p>
          <a:p>
            <a:r>
              <a:rPr lang="en-US" dirty="0"/>
              <a:t>	Operate from DX entity using call issued by that country</a:t>
            </a:r>
          </a:p>
        </p:txBody>
      </p:sp>
      <p:sp>
        <p:nvSpPr>
          <p:cNvPr id="6" name="TextBox 5">
            <a:extLst>
              <a:ext uri="{FF2B5EF4-FFF2-40B4-BE49-F238E27FC236}">
                <a16:creationId xmlns:a16="http://schemas.microsoft.com/office/drawing/2014/main" id="{F7F2A097-99BA-CF4C-ADDB-AC466E7A73D2}"/>
              </a:ext>
            </a:extLst>
          </p:cNvPr>
          <p:cNvSpPr txBox="1"/>
          <p:nvPr/>
        </p:nvSpPr>
        <p:spPr>
          <a:xfrm>
            <a:off x="2239617" y="4383157"/>
            <a:ext cx="7712765" cy="923330"/>
          </a:xfrm>
          <a:prstGeom prst="rect">
            <a:avLst/>
          </a:prstGeom>
          <a:noFill/>
        </p:spPr>
        <p:txBody>
          <a:bodyPr wrap="square" rtlCol="0">
            <a:spAutoFit/>
          </a:bodyPr>
          <a:lstStyle/>
          <a:p>
            <a:r>
              <a:rPr lang="en-US" cap="small" dirty="0">
                <a:solidFill>
                  <a:srgbClr val="FF0000"/>
                </a:solidFill>
                <a:latin typeface="Abadi MT Condensed Extra Bold" panose="020B0306030101010103" pitchFamily="34" charset="77"/>
              </a:rPr>
              <a:t>Trap: When completing the date range in the cert request, it  can’t overlap that of an already </a:t>
            </a:r>
            <a:r>
              <a:rPr lang="en-US" cap="small" dirty="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atin typeface="Abadi MT Condensed Extra Bold" panose="020B0306030101010103" pitchFamily="34" charset="77"/>
              </a:rPr>
              <a:t>existing</a:t>
            </a:r>
            <a:r>
              <a:rPr lang="en-US" cap="small" dirty="0">
                <a:solidFill>
                  <a:srgbClr val="FF0000"/>
                </a:solidFill>
                <a:latin typeface="Abadi MT Condensed Extra Bold" panose="020B0306030101010103" pitchFamily="34" charset="77"/>
              </a:rPr>
              <a:t> certificate. If it does, the cert request will be denied. A consideration if your call has been or will be re-assigned</a:t>
            </a:r>
          </a:p>
        </p:txBody>
      </p:sp>
    </p:spTree>
    <p:extLst>
      <p:ext uri="{BB962C8B-B14F-4D97-AF65-F5344CB8AC3E}">
        <p14:creationId xmlns:p14="http://schemas.microsoft.com/office/powerpoint/2010/main" val="368219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8A0190-0360-3544-AC9B-571A673A013C}"/>
              </a:ext>
            </a:extLst>
          </p:cNvPr>
          <p:cNvSpPr/>
          <p:nvPr/>
        </p:nvSpPr>
        <p:spPr>
          <a:xfrm>
            <a:off x="1980044" y="988151"/>
            <a:ext cx="6345007" cy="461665"/>
          </a:xfrm>
          <a:prstGeom prst="rect">
            <a:avLst/>
          </a:prstGeom>
        </p:spPr>
        <p:txBody>
          <a:bodyPr wrap="none">
            <a:spAutoFit/>
          </a:bodyPr>
          <a:lstStyle/>
          <a:p>
            <a:r>
              <a:rPr lang="en-US" dirty="0">
                <a:solidFill>
                  <a:srgbClr val="000000"/>
                </a:solidFill>
                <a:latin typeface="Helvetica" pitchFamily="2" charset="0"/>
              </a:rPr>
              <a:t> * </a:t>
            </a:r>
            <a:r>
              <a:rPr lang="en-US" sz="2400" dirty="0">
                <a:solidFill>
                  <a:srgbClr val="000000"/>
                </a:solidFill>
                <a:latin typeface="Helvetica" pitchFamily="2" charset="0"/>
              </a:rPr>
              <a:t>Multiple locations, remote operation, mobile</a:t>
            </a:r>
            <a:endParaRPr lang="en-US" sz="2400" dirty="0"/>
          </a:p>
        </p:txBody>
      </p:sp>
      <p:sp>
        <p:nvSpPr>
          <p:cNvPr id="3" name="TextBox 2">
            <a:extLst>
              <a:ext uri="{FF2B5EF4-FFF2-40B4-BE49-F238E27FC236}">
                <a16:creationId xmlns:a16="http://schemas.microsoft.com/office/drawing/2014/main" id="{79F90AEE-3E8B-AD46-B1A0-A109D5992635}"/>
              </a:ext>
            </a:extLst>
          </p:cNvPr>
          <p:cNvSpPr txBox="1"/>
          <p:nvPr/>
        </p:nvSpPr>
        <p:spPr>
          <a:xfrm>
            <a:off x="1669775" y="2216426"/>
            <a:ext cx="7295322" cy="2862322"/>
          </a:xfrm>
          <a:prstGeom prst="rect">
            <a:avLst/>
          </a:prstGeom>
          <a:noFill/>
        </p:spPr>
        <p:txBody>
          <a:bodyPr wrap="square" rtlCol="0">
            <a:spAutoFit/>
          </a:bodyPr>
          <a:lstStyle/>
          <a:p>
            <a:r>
              <a:rPr lang="en-US" dirty="0"/>
              <a:t>Situation: You operate from home, beach house, mountain house  all within same </a:t>
            </a:r>
            <a:r>
              <a:rPr lang="en-US" dirty="0" err="1"/>
              <a:t>dxcc</a:t>
            </a:r>
            <a:r>
              <a:rPr lang="en-US" dirty="0"/>
              <a:t> entity </a:t>
            </a:r>
            <a:r>
              <a:rPr lang="en-US" b="1" dirty="0">
                <a:solidFill>
                  <a:srgbClr val="C00000"/>
                </a:solidFill>
              </a:rPr>
              <a:t>but do NOT use /x </a:t>
            </a:r>
            <a:r>
              <a:rPr lang="en-US" dirty="0"/>
              <a:t>designator.  What you are concerned with is reporting the correct GRID SQUARE, COUNTY, STATE, CQ ZONE, ITU ZONE</a:t>
            </a:r>
          </a:p>
          <a:p>
            <a:endParaRPr lang="en-US" dirty="0"/>
          </a:p>
          <a:p>
            <a:r>
              <a:rPr lang="en-US" dirty="0"/>
              <a:t>	Solution:  Within TQSL, set up multiple locations –  W4GR has </a:t>
            </a:r>
          </a:p>
          <a:p>
            <a:r>
              <a:rPr lang="en-US" dirty="0"/>
              <a:t>		Field Day</a:t>
            </a:r>
          </a:p>
          <a:p>
            <a:r>
              <a:rPr lang="en-US" dirty="0"/>
              <a:t>		Briscoe Field</a:t>
            </a:r>
          </a:p>
          <a:p>
            <a:r>
              <a:rPr lang="en-US" dirty="0"/>
              <a:t>		NPOTA – Abbotts </a:t>
            </a:r>
          </a:p>
          <a:p>
            <a:r>
              <a:rPr lang="en-US" dirty="0"/>
              <a:t>		GQP – Greene County		</a:t>
            </a:r>
          </a:p>
        </p:txBody>
      </p:sp>
      <p:sp>
        <p:nvSpPr>
          <p:cNvPr id="5" name="Rectangle 4">
            <a:extLst>
              <a:ext uri="{FF2B5EF4-FFF2-40B4-BE49-F238E27FC236}">
                <a16:creationId xmlns:a16="http://schemas.microsoft.com/office/drawing/2014/main" id="{0FD5E9A5-60A2-864C-A7BB-D20998D3056B}"/>
              </a:ext>
            </a:extLst>
          </p:cNvPr>
          <p:cNvSpPr/>
          <p:nvPr/>
        </p:nvSpPr>
        <p:spPr>
          <a:xfrm>
            <a:off x="1795670" y="5431591"/>
            <a:ext cx="6096000" cy="1200329"/>
          </a:xfrm>
          <a:prstGeom prst="rect">
            <a:avLst/>
          </a:prstGeom>
        </p:spPr>
        <p:txBody>
          <a:bodyPr>
            <a:spAutoFit/>
          </a:bodyPr>
          <a:lstStyle/>
          <a:p>
            <a:r>
              <a:rPr lang="en-US" cap="small" dirty="0">
                <a:solidFill>
                  <a:srgbClr val="FF0000"/>
                </a:solidFill>
                <a:latin typeface="Abadi MT Condensed Extra Bold" panose="020B0306030101010103" pitchFamily="34" charset="77"/>
              </a:rPr>
              <a:t>Trap: all WAS contacts must be within 25 miles of each other.  Choose wisely which location to link to was award.  Or apply for WAS awards from each!!  Mobile – set one locations as mobile, ok for </a:t>
            </a:r>
            <a:r>
              <a:rPr lang="en-US" cap="small" dirty="0" err="1">
                <a:solidFill>
                  <a:srgbClr val="FF0000"/>
                </a:solidFill>
                <a:latin typeface="Abadi MT Condensed Extra Bold" panose="020B0306030101010103" pitchFamily="34" charset="77"/>
              </a:rPr>
              <a:t>dxcc</a:t>
            </a:r>
            <a:r>
              <a:rPr lang="en-US" cap="small" dirty="0">
                <a:solidFill>
                  <a:srgbClr val="FF0000"/>
                </a:solidFill>
                <a:latin typeface="Abadi MT Condensed Extra Bold" panose="020B0306030101010103" pitchFamily="34" charset="77"/>
              </a:rPr>
              <a:t> but not to be used for WAS.  Won’t give other guy county or GRID info.</a:t>
            </a:r>
            <a:endParaRPr lang="en-US" dirty="0"/>
          </a:p>
        </p:txBody>
      </p:sp>
    </p:spTree>
    <p:extLst>
      <p:ext uri="{BB962C8B-B14F-4D97-AF65-F5344CB8AC3E}">
        <p14:creationId xmlns:p14="http://schemas.microsoft.com/office/powerpoint/2010/main" val="3427972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3809F91-1F4C-9141-BDC5-E9A1A58BC72F}"/>
              </a:ext>
            </a:extLst>
          </p:cNvPr>
          <p:cNvSpPr/>
          <p:nvPr/>
        </p:nvSpPr>
        <p:spPr>
          <a:xfrm>
            <a:off x="1555871" y="1256508"/>
            <a:ext cx="6960560" cy="461665"/>
          </a:xfrm>
          <a:prstGeom prst="rect">
            <a:avLst/>
          </a:prstGeom>
        </p:spPr>
        <p:txBody>
          <a:bodyPr wrap="none">
            <a:spAutoFit/>
          </a:bodyPr>
          <a:lstStyle/>
          <a:p>
            <a:r>
              <a:rPr lang="en-US" sz="2400" dirty="0">
                <a:solidFill>
                  <a:srgbClr val="000000"/>
                </a:solidFill>
                <a:latin typeface="Helvetica" pitchFamily="2" charset="0"/>
              </a:rPr>
              <a:t>Lost certificates &amp; using more than one computer</a:t>
            </a:r>
            <a:endParaRPr lang="en-US" sz="2400" dirty="0"/>
          </a:p>
        </p:txBody>
      </p:sp>
      <p:sp>
        <p:nvSpPr>
          <p:cNvPr id="4" name="Rectangle 3">
            <a:extLst>
              <a:ext uri="{FF2B5EF4-FFF2-40B4-BE49-F238E27FC236}">
                <a16:creationId xmlns:a16="http://schemas.microsoft.com/office/drawing/2014/main" id="{D9FF17A0-9FE1-B649-8FCE-304F47DAEC4E}"/>
              </a:ext>
            </a:extLst>
          </p:cNvPr>
          <p:cNvSpPr/>
          <p:nvPr/>
        </p:nvSpPr>
        <p:spPr>
          <a:xfrm>
            <a:off x="1709530" y="2136340"/>
            <a:ext cx="7434470" cy="4247317"/>
          </a:xfrm>
          <a:prstGeom prst="rect">
            <a:avLst/>
          </a:prstGeom>
        </p:spPr>
        <p:txBody>
          <a:bodyPr wrap="square">
            <a:spAutoFit/>
          </a:bodyPr>
          <a:lstStyle/>
          <a:p>
            <a:r>
              <a:rPr lang="en-US" b="1" dirty="0">
                <a:solidFill>
                  <a:srgbClr val="000000"/>
                </a:solidFill>
                <a:latin typeface="arial" panose="020B0604020202020204" pitchFamily="34" charset="0"/>
              </a:rPr>
              <a:t>My computer crashed. Can I get a new Callsign Certificate?</a:t>
            </a:r>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You may not have to -- If you previously directed TQSL to </a:t>
            </a:r>
            <a:r>
              <a:rPr lang="en-US" dirty="0">
                <a:solidFill>
                  <a:srgbClr val="000000"/>
                </a:solidFill>
                <a:latin typeface="arial" panose="020B0604020202020204" pitchFamily="34" charset="0"/>
                <a:hlinkClick r:id="rId3"/>
              </a:rPr>
              <a:t>create a backup file</a:t>
            </a:r>
            <a:r>
              <a:rPr lang="en-US" dirty="0">
                <a:solidFill>
                  <a:srgbClr val="000000"/>
                </a:solidFill>
                <a:latin typeface="arial" panose="020B0604020202020204" pitchFamily="34" charset="0"/>
              </a:rPr>
              <a:t> and have access to that backup,</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 then </a:t>
            </a:r>
            <a:r>
              <a:rPr lang="en-US" dirty="0">
                <a:solidFill>
                  <a:srgbClr val="000000"/>
                </a:solidFill>
                <a:latin typeface="arial" panose="020B0604020202020204" pitchFamily="34" charset="0"/>
                <a:hlinkClick r:id="rId3"/>
              </a:rPr>
              <a:t>recovery of your Callsign Certificate</a:t>
            </a:r>
            <a:r>
              <a:rPr lang="en-US" dirty="0">
                <a:solidFill>
                  <a:srgbClr val="000000"/>
                </a:solidFill>
                <a:latin typeface="arial" panose="020B0604020202020204" pitchFamily="34" charset="0"/>
              </a:rPr>
              <a:t> is straightforward. TQSL has import certificate.  This works for second computer too!</a:t>
            </a:r>
          </a:p>
          <a:p>
            <a:endParaRPr lang="en-US" dirty="0">
              <a:solidFill>
                <a:srgbClr val="000000"/>
              </a:solidFill>
              <a:latin typeface="arial" panose="020B0604020202020204" pitchFamily="34" charset="0"/>
            </a:endParaRP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If you don't have access to a backup file, you must </a:t>
            </a:r>
            <a:r>
              <a:rPr lang="en-US" dirty="0">
                <a:solidFill>
                  <a:srgbClr val="000000"/>
                </a:solidFill>
                <a:latin typeface="arial" panose="020B0604020202020204" pitchFamily="34" charset="0"/>
                <a:hlinkClick r:id="rId4"/>
              </a:rPr>
              <a:t>request a new Callsign Certificate</a:t>
            </a:r>
            <a:r>
              <a:rPr lang="en-US" dirty="0">
                <a:solidFill>
                  <a:srgbClr val="000000"/>
                </a:solidFill>
                <a:latin typeface="arial" panose="020B0604020202020204" pitchFamily="34" charset="0"/>
              </a:rPr>
              <a:t>.</a:t>
            </a:r>
          </a:p>
          <a:p>
            <a:br>
              <a:rPr lang="en-US" dirty="0"/>
            </a:br>
            <a:endParaRPr lang="en-US" dirty="0"/>
          </a:p>
          <a:p>
            <a:endParaRPr lang="en-US" dirty="0"/>
          </a:p>
          <a:p>
            <a:r>
              <a:rPr lang="en-US" dirty="0"/>
              <a:t>TIP: Save the backup on a thumb drive.  USE it to also set up TQSL  on a second computer using commands under TQSL  FILE</a:t>
            </a:r>
          </a:p>
        </p:txBody>
      </p:sp>
    </p:spTree>
    <p:extLst>
      <p:ext uri="{BB962C8B-B14F-4D97-AF65-F5344CB8AC3E}">
        <p14:creationId xmlns:p14="http://schemas.microsoft.com/office/powerpoint/2010/main" val="2828389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120FD77-10F4-1B41-AA02-2A037A6CDA54}"/>
              </a:ext>
            </a:extLst>
          </p:cNvPr>
          <p:cNvSpPr/>
          <p:nvPr/>
        </p:nvSpPr>
        <p:spPr>
          <a:xfrm>
            <a:off x="1161222" y="1570243"/>
            <a:ext cx="9869556" cy="3693319"/>
          </a:xfrm>
          <a:prstGeom prst="rect">
            <a:avLst/>
          </a:prstGeom>
        </p:spPr>
        <p:txBody>
          <a:bodyPr wrap="square">
            <a:spAutoFit/>
          </a:bodyPr>
          <a:lstStyle/>
          <a:p>
            <a:r>
              <a:rPr lang="en-US" b="1" dirty="0">
                <a:solidFill>
                  <a:srgbClr val="000000"/>
                </a:solidFill>
                <a:latin typeface="arial" panose="020B0604020202020204" pitchFamily="34" charset="0"/>
              </a:rPr>
              <a:t>Another GOTCHA!</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When you request a call sign certificate, </a:t>
            </a:r>
            <a:r>
              <a:rPr lang="en-US" dirty="0">
                <a:solidFill>
                  <a:srgbClr val="C00000"/>
                </a:solidFill>
                <a:latin typeface="arial" panose="020B0604020202020204" pitchFamily="34" charset="0"/>
              </a:rPr>
              <a:t>you must accept the resulting Callsign Certificate on the same computer from which you requested it.</a:t>
            </a:r>
          </a:p>
          <a:p>
            <a:endParaRPr lang="en-US" dirty="0">
              <a:solidFill>
                <a:srgbClr val="C00000"/>
              </a:solidFill>
              <a:latin typeface="arial" panose="020B0604020202020204" pitchFamily="34" charset="0"/>
            </a:endParaRPr>
          </a:p>
          <a:p>
            <a:r>
              <a:rPr lang="en-US" dirty="0">
                <a:solidFill>
                  <a:srgbClr val="000000"/>
                </a:solidFill>
                <a:latin typeface="arial" panose="020B0604020202020204" pitchFamily="34" charset="0"/>
              </a:rPr>
              <a:t>If you submit a request for a Callsign Certificate, become impatient, and submit another request for the same Callsign Certificate, your first request will be invalidated. If that first request is already in transit, however, TQSL will display the above error message if you attempt to load the invalidated Callsign Certificate after it arrives. To correct this situation, delete all Callsign Certificates for the callsign in question</a:t>
            </a:r>
            <a:r>
              <a:rPr lang="en-US" dirty="0">
                <a:solidFill>
                  <a:srgbClr val="C00000"/>
                </a:solidFill>
                <a:latin typeface="arial" panose="020B0604020202020204" pitchFamily="34" charset="0"/>
              </a:rPr>
              <a:t>, submit one request for a new Callsign Certificate, and wait</a:t>
            </a:r>
            <a:r>
              <a:rPr lang="en-US" dirty="0">
                <a:solidFill>
                  <a:srgbClr val="000000"/>
                </a:solidFill>
                <a:latin typeface="arial" panose="020B0604020202020204" pitchFamily="34" charset="0"/>
              </a:rPr>
              <a:t> until you receive the requested Callsign Certificate without re-issuing the request.</a:t>
            </a:r>
          </a:p>
          <a:p>
            <a:br>
              <a:rPr lang="en-US" dirty="0"/>
            </a:br>
            <a:endParaRPr lang="en-US" dirty="0"/>
          </a:p>
        </p:txBody>
      </p:sp>
    </p:spTree>
    <p:extLst>
      <p:ext uri="{BB962C8B-B14F-4D97-AF65-F5344CB8AC3E}">
        <p14:creationId xmlns:p14="http://schemas.microsoft.com/office/powerpoint/2010/main" val="40812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625A19-0188-1B4D-A9C8-9E491BA95D71}"/>
              </a:ext>
            </a:extLst>
          </p:cNvPr>
          <p:cNvSpPr/>
          <p:nvPr/>
        </p:nvSpPr>
        <p:spPr>
          <a:xfrm>
            <a:off x="1388165" y="939104"/>
            <a:ext cx="6096000" cy="1200329"/>
          </a:xfrm>
          <a:prstGeom prst="rect">
            <a:avLst/>
          </a:prstGeom>
        </p:spPr>
        <p:txBody>
          <a:bodyPr>
            <a:spAutoFit/>
          </a:bodyPr>
          <a:lstStyle/>
          <a:p>
            <a:r>
              <a:rPr lang="en-US" dirty="0">
                <a:solidFill>
                  <a:srgbClr val="000000"/>
                </a:solidFill>
                <a:latin typeface="Helvetica" pitchFamily="2" charset="0"/>
              </a:rPr>
              <a:t> * Recovery from hard drive crash – you do make regular back ups – don’t you??</a:t>
            </a:r>
          </a:p>
          <a:p>
            <a:br>
              <a:rPr lang="en-US" dirty="0"/>
            </a:br>
            <a:r>
              <a:rPr lang="en-US" dirty="0">
                <a:solidFill>
                  <a:srgbClr val="000000"/>
                </a:solidFill>
                <a:latin typeface="Helvetica" pitchFamily="2" charset="0"/>
              </a:rPr>
              <a:t>    * Lost log database - recover it from LOTW</a:t>
            </a:r>
          </a:p>
        </p:txBody>
      </p:sp>
      <p:sp>
        <p:nvSpPr>
          <p:cNvPr id="3" name="Rectangle 2">
            <a:extLst>
              <a:ext uri="{FF2B5EF4-FFF2-40B4-BE49-F238E27FC236}">
                <a16:creationId xmlns:a16="http://schemas.microsoft.com/office/drawing/2014/main" id="{0941A150-09DA-694B-B184-CB9A583EA3FD}"/>
              </a:ext>
            </a:extLst>
          </p:cNvPr>
          <p:cNvSpPr/>
          <p:nvPr/>
        </p:nvSpPr>
        <p:spPr>
          <a:xfrm>
            <a:off x="2193229" y="2828187"/>
            <a:ext cx="5375895" cy="461665"/>
          </a:xfrm>
          <a:prstGeom prst="rect">
            <a:avLst/>
          </a:prstGeom>
        </p:spPr>
        <p:txBody>
          <a:bodyPr wrap="none">
            <a:spAutoFit/>
          </a:bodyPr>
          <a:lstStyle/>
          <a:p>
            <a:r>
              <a:rPr lang="en-US" sz="2400" dirty="0">
                <a:solidFill>
                  <a:srgbClr val="C00000"/>
                </a:solidFill>
                <a:hlinkClick r:id="rId3"/>
              </a:rPr>
              <a:t>http://</a:t>
            </a:r>
            <a:r>
              <a:rPr lang="en-US" sz="2400" dirty="0" err="1">
                <a:solidFill>
                  <a:srgbClr val="C00000"/>
                </a:solidFill>
                <a:hlinkClick r:id="rId3"/>
              </a:rPr>
              <a:t>www.rickmurphy.net</a:t>
            </a:r>
            <a:r>
              <a:rPr lang="en-US" sz="2400" dirty="0">
                <a:solidFill>
                  <a:srgbClr val="C00000"/>
                </a:solidFill>
                <a:hlinkClick r:id="rId3"/>
              </a:rPr>
              <a:t>/</a:t>
            </a:r>
            <a:r>
              <a:rPr lang="en-US" sz="2400" dirty="0" err="1">
                <a:solidFill>
                  <a:srgbClr val="C00000"/>
                </a:solidFill>
                <a:hlinkClick r:id="rId3"/>
              </a:rPr>
              <a:t>lotwquery.htm</a:t>
            </a:r>
            <a:r>
              <a:rPr lang="fr-FR" sz="2400" dirty="0">
                <a:solidFill>
                  <a:srgbClr val="C00000"/>
                </a:solidFill>
              </a:rPr>
              <a:t> </a:t>
            </a:r>
            <a:endParaRPr lang="en-US" sz="2400" dirty="0">
              <a:solidFill>
                <a:srgbClr val="C00000"/>
              </a:solidFill>
            </a:endParaRPr>
          </a:p>
        </p:txBody>
      </p:sp>
      <p:sp>
        <p:nvSpPr>
          <p:cNvPr id="7" name="TextBox 6">
            <a:extLst>
              <a:ext uri="{FF2B5EF4-FFF2-40B4-BE49-F238E27FC236}">
                <a16:creationId xmlns:a16="http://schemas.microsoft.com/office/drawing/2014/main" id="{73B377E2-D136-A648-B55F-49FB23260907}"/>
              </a:ext>
            </a:extLst>
          </p:cNvPr>
          <p:cNvSpPr txBox="1"/>
          <p:nvPr/>
        </p:nvSpPr>
        <p:spPr>
          <a:xfrm>
            <a:off x="3508513" y="3978606"/>
            <a:ext cx="3081130" cy="369332"/>
          </a:xfrm>
          <a:prstGeom prst="rect">
            <a:avLst/>
          </a:prstGeom>
          <a:noFill/>
        </p:spPr>
        <p:txBody>
          <a:bodyPr wrap="square" rtlCol="0">
            <a:spAutoFit/>
          </a:bodyPr>
          <a:lstStyle/>
          <a:p>
            <a:r>
              <a:rPr lang="en-US" dirty="0"/>
              <a:t>Tip: Google LOTW QUERY</a:t>
            </a:r>
          </a:p>
        </p:txBody>
      </p:sp>
    </p:spTree>
    <p:extLst>
      <p:ext uri="{BB962C8B-B14F-4D97-AF65-F5344CB8AC3E}">
        <p14:creationId xmlns:p14="http://schemas.microsoft.com/office/powerpoint/2010/main" val="2681113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68A3DE-98C5-2740-AC65-E32D3117FCC2}"/>
              </a:ext>
            </a:extLst>
          </p:cNvPr>
          <p:cNvSpPr txBox="1"/>
          <p:nvPr/>
        </p:nvSpPr>
        <p:spPr>
          <a:xfrm>
            <a:off x="2216426" y="318052"/>
            <a:ext cx="6689035" cy="369332"/>
          </a:xfrm>
          <a:prstGeom prst="rect">
            <a:avLst/>
          </a:prstGeom>
          <a:noFill/>
        </p:spPr>
        <p:txBody>
          <a:bodyPr wrap="square" rtlCol="0">
            <a:spAutoFit/>
          </a:bodyPr>
          <a:lstStyle/>
          <a:p>
            <a:r>
              <a:rPr lang="en-US" dirty="0"/>
              <a:t>http://</a:t>
            </a:r>
            <a:r>
              <a:rPr lang="en-US" dirty="0" err="1"/>
              <a:t>clublog.freshdesk.com</a:t>
            </a:r>
            <a:r>
              <a:rPr lang="en-US" dirty="0"/>
              <a:t>/support/home</a:t>
            </a:r>
          </a:p>
        </p:txBody>
      </p:sp>
      <p:sp>
        <p:nvSpPr>
          <p:cNvPr id="4" name="Rectangle 3">
            <a:extLst>
              <a:ext uri="{FF2B5EF4-FFF2-40B4-BE49-F238E27FC236}">
                <a16:creationId xmlns:a16="http://schemas.microsoft.com/office/drawing/2014/main" id="{8C0F6FA2-7005-5E43-ACB4-8F949B903FEF}"/>
              </a:ext>
            </a:extLst>
          </p:cNvPr>
          <p:cNvSpPr/>
          <p:nvPr/>
        </p:nvSpPr>
        <p:spPr>
          <a:xfrm>
            <a:off x="2108752" y="1778751"/>
            <a:ext cx="7974496" cy="5355312"/>
          </a:xfrm>
          <a:prstGeom prst="rect">
            <a:avLst/>
          </a:prstGeom>
        </p:spPr>
        <p:txBody>
          <a:bodyPr wrap="square">
            <a:spAutoFit/>
          </a:bodyPr>
          <a:lstStyle/>
          <a:p>
            <a:r>
              <a:rPr lang="en-US" dirty="0">
                <a:solidFill>
                  <a:srgbClr val="333333"/>
                </a:solidFill>
                <a:latin typeface="Helvetica Neue" panose="02000503000000020004" pitchFamily="2" charset="0"/>
              </a:rPr>
              <a:t>Club Log provides two-way integration with Logbook of the World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a:t>
            </a:r>
          </a:p>
          <a:p>
            <a:br>
              <a:rPr lang="en-US" dirty="0">
                <a:solidFill>
                  <a:srgbClr val="333333"/>
                </a:solidFill>
                <a:latin typeface="Helvetica Neue" panose="02000503000000020004" pitchFamily="2" charset="0"/>
              </a:rPr>
            </a:br>
            <a:endParaRPr lang="en-US" dirty="0">
              <a:solidFill>
                <a:srgbClr val="333333"/>
              </a:solidFill>
              <a:latin typeface="Helvetica Neue" panose="02000503000000020004" pitchFamily="2" charset="0"/>
            </a:endParaRPr>
          </a:p>
          <a:p>
            <a:r>
              <a:rPr lang="en-US" dirty="0">
                <a:solidFill>
                  <a:srgbClr val="333333"/>
                </a:solidFill>
                <a:latin typeface="Helvetica Neue" panose="02000503000000020004" pitchFamily="2" charset="0"/>
              </a:rPr>
              <a:t>Club Log is an analytical tool which provides other features relevant to </a:t>
            </a:r>
            <a:r>
              <a:rPr lang="en-US" dirty="0" err="1">
                <a:solidFill>
                  <a:srgbClr val="333333"/>
                </a:solidFill>
                <a:latin typeface="Helvetica Neue" panose="02000503000000020004" pitchFamily="2" charset="0"/>
              </a:rPr>
              <a:t>DXers</a:t>
            </a:r>
            <a:r>
              <a:rPr lang="en-US" dirty="0">
                <a:solidFill>
                  <a:srgbClr val="333333"/>
                </a:solidFill>
                <a:latin typeface="Helvetica Neue" panose="02000503000000020004" pitchFamily="2" charset="0"/>
              </a:rPr>
              <a:t>, complementing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and generally focused more on reporting and understanding operating patterns, expedition logs and so on. You do not require certificates to upload your log to Club Log.</a:t>
            </a:r>
          </a:p>
          <a:p>
            <a:br>
              <a:rPr lang="en-US" dirty="0">
                <a:solidFill>
                  <a:srgbClr val="333333"/>
                </a:solidFill>
                <a:latin typeface="Helvetica Neue" panose="02000503000000020004" pitchFamily="2" charset="0"/>
              </a:rPr>
            </a:br>
            <a:endParaRPr lang="en-US" dirty="0">
              <a:solidFill>
                <a:srgbClr val="333333"/>
              </a:solidFill>
              <a:latin typeface="Helvetica Neue" panose="02000503000000020004" pitchFamily="2" charset="0"/>
            </a:endParaRPr>
          </a:p>
          <a:p>
            <a:r>
              <a:rPr lang="en-US" dirty="0">
                <a:solidFill>
                  <a:srgbClr val="333333"/>
                </a:solidFill>
                <a:latin typeface="Helvetica Neue" panose="02000503000000020004" pitchFamily="2" charset="0"/>
              </a:rPr>
              <a:t>Club Log's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features are available in the "</a:t>
            </a:r>
            <a:r>
              <a:rPr lang="en-US" dirty="0" err="1">
                <a:solidFill>
                  <a:srgbClr val="333333"/>
                </a:solidFill>
                <a:latin typeface="Helvetica Neue" panose="02000503000000020004" pitchFamily="2" charset="0"/>
              </a:rPr>
              <a:t>LoTW</a:t>
            </a:r>
            <a:r>
              <a:rPr lang="en-US" dirty="0">
                <a:solidFill>
                  <a:srgbClr val="333333"/>
                </a:solidFill>
                <a:latin typeface="Helvetica Neue" panose="02000503000000020004" pitchFamily="2" charset="0"/>
              </a:rPr>
              <a:t> Tools" menu, which you can find under "Club Log tools". You can also access it directly, here:</a:t>
            </a:r>
          </a:p>
          <a:p>
            <a:br>
              <a:rPr lang="en-US" dirty="0">
                <a:solidFill>
                  <a:srgbClr val="333333"/>
                </a:solidFill>
                <a:latin typeface="Helvetica Neue" panose="02000503000000020004" pitchFamily="2" charset="0"/>
              </a:rPr>
            </a:br>
            <a:endParaRPr lang="en-US" dirty="0">
              <a:solidFill>
                <a:srgbClr val="333333"/>
              </a:solidFill>
              <a:latin typeface="Helvetica Neue" panose="02000503000000020004" pitchFamily="2" charset="0"/>
            </a:endParaRPr>
          </a:p>
          <a:p>
            <a:r>
              <a:rPr lang="en-US" dirty="0">
                <a:solidFill>
                  <a:srgbClr val="049CDB"/>
                </a:solidFill>
                <a:latin typeface="Helvetica Neue" panose="02000503000000020004" pitchFamily="2" charset="0"/>
                <a:hlinkClick r:id="rId3"/>
              </a:rPr>
              <a:t>https://secure.clublog.org/lotw</a:t>
            </a:r>
            <a:endParaRPr lang="en-US" dirty="0">
              <a:solidFill>
                <a:srgbClr val="333333"/>
              </a:solidFill>
              <a:latin typeface="Helvetica Neue" panose="02000503000000020004" pitchFamily="2" charset="0"/>
            </a:endParaRPr>
          </a:p>
          <a:p>
            <a:br>
              <a:rPr lang="en-US" dirty="0">
                <a:solidFill>
                  <a:srgbClr val="333333"/>
                </a:solidFill>
                <a:latin typeface="Helvetica Neue" panose="02000503000000020004" pitchFamily="2" charset="0"/>
              </a:rPr>
            </a:br>
            <a:endParaRPr lang="en-US" dirty="0">
              <a:solidFill>
                <a:srgbClr val="333333"/>
              </a:solidFill>
              <a:latin typeface="Helvetica Neue" panose="02000503000000020004" pitchFamily="2" charset="0"/>
            </a:endParaRPr>
          </a:p>
          <a:p>
            <a:endParaRPr lang="en-US" dirty="0">
              <a:solidFill>
                <a:srgbClr val="333333"/>
              </a:solidFill>
              <a:latin typeface="Helvetica Neue" panose="02000503000000020004" pitchFamily="2" charset="0"/>
            </a:endParaRPr>
          </a:p>
          <a:p>
            <a:br>
              <a:rPr lang="en-US" dirty="0"/>
            </a:br>
            <a:endParaRPr lang="en-US" dirty="0"/>
          </a:p>
        </p:txBody>
      </p:sp>
    </p:spTree>
    <p:extLst>
      <p:ext uri="{BB962C8B-B14F-4D97-AF65-F5344CB8AC3E}">
        <p14:creationId xmlns:p14="http://schemas.microsoft.com/office/powerpoint/2010/main" val="4269798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141</TotalTime>
  <Words>571</Words>
  <Application>Microsoft Office PowerPoint</Application>
  <PresentationFormat>Widescreen</PresentationFormat>
  <Paragraphs>94</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Circuit</vt:lpstr>
      <vt:lpstr>LOTW – Part Two </vt:lpstr>
      <vt:lpstr>Assumptions:  1. You have TQSL and LOG book of the world working on your computer  2.  You use a computerized Logging program that will output an ADIF file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about my paper QSLs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LOTW – Part Two </dc:title>
  <dc:creator>Mike Weathers</dc:creator>
  <cp:lastModifiedBy>Mike Weathers</cp:lastModifiedBy>
  <cp:revision>14</cp:revision>
  <cp:lastPrinted>2019-01-14T19:01:56Z</cp:lastPrinted>
  <dcterms:created xsi:type="dcterms:W3CDTF">2019-01-14T18:10:24Z</dcterms:created>
  <dcterms:modified xsi:type="dcterms:W3CDTF">2019-02-18T19:29:05Z</dcterms:modified>
</cp:coreProperties>
</file>