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2"/>
  </p:notesMasterIdLst>
  <p:sldIdLst>
    <p:sldId id="256" r:id="rId2"/>
    <p:sldId id="259" r:id="rId3"/>
    <p:sldId id="278" r:id="rId4"/>
    <p:sldId id="316" r:id="rId5"/>
    <p:sldId id="293" r:id="rId6"/>
    <p:sldId id="294" r:id="rId7"/>
    <p:sldId id="317" r:id="rId8"/>
    <p:sldId id="261" r:id="rId9"/>
    <p:sldId id="262" r:id="rId10"/>
    <p:sldId id="295" r:id="rId11"/>
    <p:sldId id="318" r:id="rId12"/>
    <p:sldId id="319" r:id="rId13"/>
    <p:sldId id="281" r:id="rId14"/>
    <p:sldId id="287" r:id="rId15"/>
    <p:sldId id="288" r:id="rId16"/>
    <p:sldId id="320" r:id="rId17"/>
    <p:sldId id="322" r:id="rId18"/>
    <p:sldId id="282" r:id="rId19"/>
    <p:sldId id="323" r:id="rId20"/>
    <p:sldId id="286" r:id="rId21"/>
    <p:sldId id="283" r:id="rId22"/>
    <p:sldId id="325" r:id="rId23"/>
    <p:sldId id="326" r:id="rId24"/>
    <p:sldId id="327" r:id="rId25"/>
    <p:sldId id="328" r:id="rId26"/>
    <p:sldId id="329" r:id="rId27"/>
    <p:sldId id="285" r:id="rId28"/>
    <p:sldId id="303" r:id="rId29"/>
    <p:sldId id="305" r:id="rId30"/>
    <p:sldId id="290" r:id="rId31"/>
    <p:sldId id="309" r:id="rId32"/>
    <p:sldId id="330" r:id="rId33"/>
    <p:sldId id="307" r:id="rId34"/>
    <p:sldId id="331" r:id="rId35"/>
    <p:sldId id="308" r:id="rId36"/>
    <p:sldId id="310" r:id="rId37"/>
    <p:sldId id="289" r:id="rId38"/>
    <p:sldId id="311" r:id="rId39"/>
    <p:sldId id="312" r:id="rId40"/>
    <p:sldId id="291" r:id="rId41"/>
    <p:sldId id="265" r:id="rId42"/>
    <p:sldId id="313" r:id="rId43"/>
    <p:sldId id="314" r:id="rId44"/>
    <p:sldId id="280" r:id="rId45"/>
    <p:sldId id="264" r:id="rId46"/>
    <p:sldId id="315" r:id="rId47"/>
    <p:sldId id="306" r:id="rId48"/>
    <p:sldId id="300" r:id="rId49"/>
    <p:sldId id="332" r:id="rId50"/>
    <p:sldId id="299" r:id="rId51"/>
    <p:sldId id="267" r:id="rId52"/>
    <p:sldId id="333" r:id="rId53"/>
    <p:sldId id="279" r:id="rId54"/>
    <p:sldId id="268" r:id="rId55"/>
    <p:sldId id="334" r:id="rId56"/>
    <p:sldId id="304" r:id="rId57"/>
    <p:sldId id="301" r:id="rId58"/>
    <p:sldId id="335" r:id="rId59"/>
    <p:sldId id="337" r:id="rId60"/>
    <p:sldId id="336" r:id="rId61"/>
    <p:sldId id="272" r:id="rId62"/>
    <p:sldId id="269" r:id="rId63"/>
    <p:sldId id="297" r:id="rId64"/>
    <p:sldId id="270" r:id="rId65"/>
    <p:sldId id="271" r:id="rId66"/>
    <p:sldId id="266" r:id="rId67"/>
    <p:sldId id="263" r:id="rId68"/>
    <p:sldId id="302" r:id="rId69"/>
    <p:sldId id="339" r:id="rId70"/>
    <p:sldId id="340" r:id="rId7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ll" initials="B" lastIdx="1" clrIdx="0">
    <p:extLst>
      <p:ext uri="{19B8F6BF-5375-455C-9EA6-DF929625EA0E}">
        <p15:presenceInfo xmlns:p15="http://schemas.microsoft.com/office/powerpoint/2012/main" xmlns="" userId="e39ba7beddcaf12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8" autoAdjust="0"/>
    <p:restoredTop sz="94648" autoAdjust="0"/>
  </p:normalViewPr>
  <p:slideViewPr>
    <p:cSldViewPr snapToGrid="0">
      <p:cViewPr varScale="1">
        <p:scale>
          <a:sx n="80" d="100"/>
          <a:sy n="80" d="100"/>
        </p:scale>
        <p:origin x="-444" y="-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6A480-BE66-4AFC-AE6D-A3EF2E120261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D6BDB-45B1-49CA-9326-65B9DD92F9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16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Files and questions after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9148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2025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Supports a number of modes, including FT8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0800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 Read the modes)</a:t>
            </a:r>
          </a:p>
          <a:p>
            <a:endParaRPr lang="en-US" dirty="0"/>
          </a:p>
          <a:p>
            <a:r>
              <a:rPr lang="en-US" dirty="0"/>
              <a:t>Explain JT65 and WSPR</a:t>
            </a:r>
          </a:p>
          <a:p>
            <a:endParaRPr lang="en-US" dirty="0"/>
          </a:p>
          <a:p>
            <a:r>
              <a:rPr lang="en-US" dirty="0"/>
              <a:t>All of the modes are for extreme weak signals</a:t>
            </a:r>
          </a:p>
          <a:p>
            <a:endParaRPr lang="en-US" dirty="0"/>
          </a:p>
          <a:p>
            <a:r>
              <a:rPr lang="en-US" dirty="0"/>
              <a:t>Not for rag chewing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11127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WSPR – </a:t>
            </a:r>
          </a:p>
          <a:p>
            <a:endParaRPr lang="en-US" dirty="0"/>
          </a:p>
          <a:p>
            <a:r>
              <a:rPr lang="en-US" dirty="0"/>
              <a:t>The client interface changes with the mode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3775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Setup is super easy</a:t>
            </a:r>
          </a:p>
          <a:p>
            <a:endParaRPr lang="en-US" dirty="0"/>
          </a:p>
          <a:p>
            <a:r>
              <a:rPr lang="en-US" dirty="0"/>
              <a:t>Call sign and location</a:t>
            </a:r>
          </a:p>
          <a:p>
            <a:endParaRPr lang="en-US" dirty="0"/>
          </a:p>
          <a:p>
            <a:r>
              <a:rPr lang="en-US" dirty="0"/>
              <a:t>Then your radio settings.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55854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Winlink</a:t>
            </a:r>
            <a:r>
              <a:rPr lang="en-US" dirty="0"/>
              <a:t> Express is an email client for the WINLINK RADIO EMAIL SYSTEM</a:t>
            </a:r>
          </a:p>
          <a:p>
            <a:endParaRPr lang="en-US" dirty="0"/>
          </a:p>
          <a:p>
            <a:r>
              <a:rPr lang="en-US" dirty="0"/>
              <a:t>Originally developed for Maritime Mobile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4655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Winlink</a:t>
            </a:r>
            <a:r>
              <a:rPr lang="en-US" dirty="0"/>
              <a:t> is Email</a:t>
            </a:r>
          </a:p>
          <a:p>
            <a:endParaRPr lang="en-US" dirty="0"/>
          </a:p>
          <a:p>
            <a:r>
              <a:rPr lang="en-US" dirty="0"/>
              <a:t>You decide how the message is transmitted (What mode) based on need. </a:t>
            </a:r>
          </a:p>
          <a:p>
            <a:endParaRPr lang="en-US" dirty="0"/>
          </a:p>
          <a:p>
            <a:r>
              <a:rPr lang="en-US" dirty="0"/>
              <a:t>A login is required.</a:t>
            </a:r>
          </a:p>
          <a:p>
            <a:r>
              <a:rPr lang="en-US" dirty="0"/>
              <a:t>You must create an account.</a:t>
            </a:r>
          </a:p>
          <a:p>
            <a:r>
              <a:rPr lang="en-US" dirty="0"/>
              <a:t>Free to hams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2085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Example:</a:t>
            </a:r>
          </a:p>
          <a:p>
            <a:r>
              <a:rPr lang="en-US" dirty="0"/>
              <a:t>If you have a local RMS Gateway in range.</a:t>
            </a:r>
          </a:p>
          <a:p>
            <a:r>
              <a:rPr lang="en-US" dirty="0"/>
              <a:t>Message &gt; New Message - Prepare a message and </a:t>
            </a:r>
          </a:p>
          <a:p>
            <a:r>
              <a:rPr lang="en-US" dirty="0"/>
              <a:t>POST TO OUTBOX</a:t>
            </a:r>
          </a:p>
          <a:p>
            <a:r>
              <a:rPr lang="en-US" dirty="0"/>
              <a:t>Just like Email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05725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Glad you asked</a:t>
            </a:r>
          </a:p>
          <a:p>
            <a:r>
              <a:rPr lang="en-US" dirty="0" err="1"/>
              <a:t>Gyped</a:t>
            </a:r>
            <a:r>
              <a:rPr lang="en-US" dirty="0"/>
              <a:t> a perfectly good slide</a:t>
            </a:r>
          </a:p>
          <a:p>
            <a:endParaRPr lang="en-US" dirty="0"/>
          </a:p>
          <a:p>
            <a:r>
              <a:rPr lang="en-US" dirty="0"/>
              <a:t>Bottom – your radio and computer with a tower that has a leg in each of your neighbor’s yards</a:t>
            </a:r>
          </a:p>
          <a:p>
            <a:r>
              <a:rPr lang="en-US" dirty="0"/>
              <a:t>Connect to RMS Gateway to Internet</a:t>
            </a:r>
          </a:p>
          <a:p>
            <a:r>
              <a:rPr lang="en-US" dirty="0"/>
              <a:t>To CMS</a:t>
            </a:r>
          </a:p>
          <a:p>
            <a:r>
              <a:rPr lang="en-US" dirty="0"/>
              <a:t>To email</a:t>
            </a:r>
          </a:p>
          <a:p>
            <a:r>
              <a:rPr lang="en-US" dirty="0"/>
              <a:t>Your email address is a </a:t>
            </a:r>
            <a:r>
              <a:rPr lang="en-US" dirty="0" err="1"/>
              <a:t>Winlink</a:t>
            </a:r>
            <a:r>
              <a:rPr lang="en-US" dirty="0"/>
              <a:t> email address</a:t>
            </a:r>
          </a:p>
          <a:p>
            <a:r>
              <a:rPr lang="en-US" dirty="0"/>
              <a:t>When you sign up you get an email address.</a:t>
            </a:r>
          </a:p>
          <a:p>
            <a:r>
              <a:rPr lang="en-US" dirty="0"/>
              <a:t>Mine is WR1TR@winlink.org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966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have opened and prepared a message</a:t>
            </a:r>
          </a:p>
          <a:p>
            <a:endParaRPr lang="en-US" dirty="0"/>
          </a:p>
          <a:p>
            <a:r>
              <a:rPr lang="en-US" dirty="0"/>
              <a:t>Post the message to Outbox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2815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we are not going to do</a:t>
            </a:r>
          </a:p>
          <a:p>
            <a:endParaRPr lang="en-US" dirty="0"/>
          </a:p>
          <a:p>
            <a:r>
              <a:rPr lang="en-US" dirty="0"/>
              <a:t>Not deep in the </a:t>
            </a:r>
            <a:r>
              <a:rPr lang="en-US" dirty="0" err="1"/>
              <a:t>Dstar</a:t>
            </a:r>
            <a:r>
              <a:rPr lang="en-US" dirty="0"/>
              <a:t>  network or </a:t>
            </a:r>
            <a:r>
              <a:rPr lang="en-US" dirty="0" err="1"/>
              <a:t>Dstar</a:t>
            </a:r>
            <a:r>
              <a:rPr lang="en-US" dirty="0"/>
              <a:t> voice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56978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 a Session of Packet </a:t>
            </a:r>
            <a:r>
              <a:rPr lang="en-US" dirty="0" err="1"/>
              <a:t>Winlink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098933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Insert the address of the RMS Gateway</a:t>
            </a:r>
          </a:p>
          <a:p>
            <a:endParaRPr lang="en-US" dirty="0"/>
          </a:p>
          <a:p>
            <a:r>
              <a:rPr lang="en-US" dirty="0"/>
              <a:t>Digipeater if you have one</a:t>
            </a:r>
          </a:p>
          <a:p>
            <a:endParaRPr lang="en-US" dirty="0"/>
          </a:p>
          <a:p>
            <a:r>
              <a:rPr lang="en-US" dirty="0"/>
              <a:t>START</a:t>
            </a:r>
          </a:p>
          <a:p>
            <a:endParaRPr lang="en-US" dirty="0"/>
          </a:p>
          <a:p>
            <a:r>
              <a:rPr lang="en-US" dirty="0"/>
              <a:t>(Point out the routing information in sent and received message)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86064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used to need expensive hardware to transmit and receive packet</a:t>
            </a:r>
          </a:p>
          <a:p>
            <a:r>
              <a:rPr lang="en-US" dirty="0"/>
              <a:t>No longer.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71596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the software and I have a handout with the links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77756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if you aren’t in range of a VHF RMS Gateway?</a:t>
            </a:r>
          </a:p>
          <a:p>
            <a:endParaRPr lang="en-US" dirty="0"/>
          </a:p>
          <a:p>
            <a:r>
              <a:rPr lang="en-US" dirty="0"/>
              <a:t>Then, we have HF </a:t>
            </a:r>
            <a:r>
              <a:rPr lang="en-US" dirty="0" err="1"/>
              <a:t>Winmor</a:t>
            </a:r>
            <a:r>
              <a:rPr lang="en-US" dirty="0"/>
              <a:t> </a:t>
            </a:r>
            <a:r>
              <a:rPr lang="en-US" dirty="0" err="1"/>
              <a:t>Winlink</a:t>
            </a:r>
            <a:endParaRPr lang="en-US" dirty="0"/>
          </a:p>
          <a:p>
            <a:endParaRPr lang="en-US" dirty="0"/>
          </a:p>
          <a:p>
            <a:r>
              <a:rPr lang="en-US" dirty="0"/>
              <a:t>Create a message</a:t>
            </a:r>
          </a:p>
          <a:p>
            <a:endParaRPr lang="en-US" dirty="0"/>
          </a:p>
          <a:p>
            <a:r>
              <a:rPr lang="en-US" dirty="0"/>
              <a:t>Post to Outbox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80390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 a WINMOR WINLINK SESSION</a:t>
            </a:r>
          </a:p>
          <a:p>
            <a:endParaRPr lang="en-US" dirty="0"/>
          </a:p>
          <a:p>
            <a:r>
              <a:rPr lang="en-US" dirty="0"/>
              <a:t>Go to CHANNEL SELECTION and UPDATE THE TABLE</a:t>
            </a:r>
          </a:p>
          <a:p>
            <a:endParaRPr lang="en-US" dirty="0"/>
          </a:p>
          <a:p>
            <a:r>
              <a:rPr lang="en-US" dirty="0"/>
              <a:t>Select the Gateway that looks best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61267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That gateway frequency will automatically go in you settings</a:t>
            </a:r>
          </a:p>
          <a:p>
            <a:endParaRPr lang="en-US" dirty="0"/>
          </a:p>
          <a:p>
            <a:r>
              <a:rPr lang="en-US" dirty="0"/>
              <a:t>Start the Session and send the message. </a:t>
            </a:r>
          </a:p>
          <a:p>
            <a:endParaRPr lang="en-US" dirty="0"/>
          </a:p>
          <a:p>
            <a:r>
              <a:rPr lang="en-US" dirty="0"/>
              <a:t>If it doesn’t connect, try another </a:t>
            </a:r>
            <a:r>
              <a:rPr lang="en-US" dirty="0" err="1"/>
              <a:t>Winmor</a:t>
            </a:r>
            <a:r>
              <a:rPr lang="en-US" dirty="0"/>
              <a:t> RMS Gateway.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8512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Supports - Messaging, Chat, File transfer</a:t>
            </a:r>
          </a:p>
          <a:p>
            <a:endParaRPr lang="en-US" sz="1200" dirty="0"/>
          </a:p>
          <a:p>
            <a:r>
              <a:rPr lang="en-US" sz="1200" dirty="0"/>
              <a:t>Internet or RF Through DSTAR repeaters</a:t>
            </a:r>
          </a:p>
          <a:p>
            <a:endParaRPr lang="en-US" sz="1200" dirty="0"/>
          </a:p>
          <a:p>
            <a:r>
              <a:rPr lang="en-US" sz="1200" dirty="0"/>
              <a:t>Linked worldwide</a:t>
            </a:r>
          </a:p>
          <a:p>
            <a:endParaRPr lang="en-US" sz="1200" dirty="0"/>
          </a:p>
          <a:p>
            <a:r>
              <a:rPr lang="en-US" sz="1200" dirty="0"/>
              <a:t>Easy to set up</a:t>
            </a:r>
          </a:p>
          <a:p>
            <a:endParaRPr lang="en-US" sz="1200" dirty="0"/>
          </a:p>
          <a:p>
            <a:r>
              <a:rPr lang="en-US" sz="1200" dirty="0"/>
              <a:t>Easy to use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3309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99811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Ratflector</a:t>
            </a:r>
            <a:r>
              <a:rPr lang="en-US" dirty="0"/>
              <a:t> addresses of GA ARES and Gwinnett ARES</a:t>
            </a:r>
          </a:p>
          <a:p>
            <a:endParaRPr lang="en-US" dirty="0"/>
          </a:p>
          <a:p>
            <a:r>
              <a:rPr lang="en-US" dirty="0"/>
              <a:t>Com 5 is my radio orange cable to the DSTAR Radio.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6104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DMR , Fusion, or other digital voice modes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89651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WINWARBLER</a:t>
            </a:r>
          </a:p>
          <a:p>
            <a:endParaRPr lang="en-US" dirty="0"/>
          </a:p>
          <a:p>
            <a:r>
              <a:rPr lang="en-US" dirty="0"/>
              <a:t>Free from DX Labs</a:t>
            </a:r>
          </a:p>
          <a:p>
            <a:endParaRPr lang="en-US" dirty="0"/>
          </a:p>
          <a:p>
            <a:r>
              <a:rPr lang="en-US" dirty="0"/>
              <a:t>Last revised September 2016</a:t>
            </a:r>
          </a:p>
          <a:p>
            <a:endParaRPr lang="en-US" dirty="0"/>
          </a:p>
          <a:p>
            <a:r>
              <a:rPr lang="en-US" dirty="0"/>
              <a:t>No messaging component (all keyboard to keyboard)</a:t>
            </a:r>
          </a:p>
          <a:p>
            <a:endParaRPr lang="en-US" dirty="0"/>
          </a:p>
          <a:p>
            <a:r>
              <a:rPr lang="en-US" dirty="0"/>
              <a:t>Installs from DX Lab Launcher (with other programs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98964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RTTY is the first popular mode used by Hams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37341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Mostly done one computer unless you are like N0NCQ Nick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53253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WINWARBLER RTTY interface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57699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4632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FLDIGI AND FLMSG</a:t>
            </a:r>
          </a:p>
          <a:p>
            <a:endParaRPr lang="en-US" dirty="0"/>
          </a:p>
          <a:p>
            <a:r>
              <a:rPr lang="en-US"/>
              <a:t>Updated </a:t>
            </a:r>
            <a:r>
              <a:rPr lang="en-US" dirty="0"/>
              <a:t>regularly</a:t>
            </a:r>
          </a:p>
          <a:p>
            <a:endParaRPr lang="en-US" dirty="0"/>
          </a:p>
          <a:p>
            <a:r>
              <a:rPr lang="en-US" dirty="0" err="1"/>
              <a:t>FLmsg</a:t>
            </a:r>
            <a:r>
              <a:rPr lang="en-US" dirty="0"/>
              <a:t> is connected messaging app</a:t>
            </a:r>
          </a:p>
          <a:p>
            <a:endParaRPr lang="en-US" dirty="0"/>
          </a:p>
          <a:p>
            <a:r>
              <a:rPr lang="en-US" dirty="0"/>
              <a:t>Long list of operating modes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01117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don’t even know what this one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0535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if not THE most popular modes is PSK31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53036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see how narrow the signal 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38665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supports RTTY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4010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Somebody tell me?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50566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FLDIGI</a:t>
            </a:r>
          </a:p>
          <a:p>
            <a:endParaRPr lang="en-US" dirty="0"/>
          </a:p>
          <a:p>
            <a:r>
              <a:rPr lang="en-US" dirty="0"/>
              <a:t>Mouse to select signal</a:t>
            </a:r>
          </a:p>
          <a:p>
            <a:r>
              <a:rPr lang="en-US" dirty="0"/>
              <a:t>Type into the dialogue box</a:t>
            </a:r>
          </a:p>
          <a:p>
            <a:r>
              <a:rPr lang="en-US" dirty="0"/>
              <a:t>Or</a:t>
            </a:r>
          </a:p>
          <a:p>
            <a:r>
              <a:rPr lang="en-US" dirty="0"/>
              <a:t>Use Macro</a:t>
            </a:r>
          </a:p>
          <a:p>
            <a:endParaRPr lang="en-US" dirty="0"/>
          </a:p>
          <a:p>
            <a:r>
              <a:rPr lang="en-US" dirty="0"/>
              <a:t>Clean up your macros 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45497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FLMSG</a:t>
            </a:r>
          </a:p>
          <a:p>
            <a:endParaRPr lang="en-US" dirty="0"/>
          </a:p>
          <a:p>
            <a:r>
              <a:rPr lang="en-US" dirty="0"/>
              <a:t>Same modes as keyboard to keyboard FLDIGI</a:t>
            </a:r>
          </a:p>
          <a:p>
            <a:endParaRPr lang="en-US" dirty="0"/>
          </a:p>
          <a:p>
            <a:r>
              <a:rPr lang="en-US" dirty="0"/>
              <a:t>Can configured to automatically match modes</a:t>
            </a:r>
          </a:p>
          <a:p>
            <a:endParaRPr lang="en-US" dirty="0"/>
          </a:p>
          <a:p>
            <a:r>
              <a:rPr lang="en-US" dirty="0"/>
              <a:t>Includes forms for message types required by government and other served agencies.</a:t>
            </a:r>
          </a:p>
          <a:p>
            <a:endParaRPr lang="en-US" dirty="0"/>
          </a:p>
          <a:p>
            <a:r>
              <a:rPr lang="en-US" dirty="0"/>
              <a:t>All Peer-to-Peer – No email servers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08561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send a message:</a:t>
            </a:r>
          </a:p>
          <a:p>
            <a:r>
              <a:rPr lang="en-US" dirty="0"/>
              <a:t>Verify the frequency</a:t>
            </a:r>
          </a:p>
          <a:p>
            <a:r>
              <a:rPr lang="en-US" dirty="0"/>
              <a:t>Create your message</a:t>
            </a:r>
          </a:p>
          <a:p>
            <a:r>
              <a:rPr lang="en-US" dirty="0"/>
              <a:t>AUTO SEND</a:t>
            </a:r>
          </a:p>
          <a:p>
            <a:r>
              <a:rPr lang="en-US" dirty="0"/>
              <a:t>Shown is an ICS-213 form. The most common form for events.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79774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Ham Radio Digital Band Plan</a:t>
            </a:r>
          </a:p>
          <a:p>
            <a:r>
              <a:rPr lang="en-US" dirty="0"/>
              <a:t>Google it</a:t>
            </a:r>
          </a:p>
          <a:p>
            <a:r>
              <a:rPr lang="en-US" dirty="0"/>
              <a:t>Not always up to date or accurate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98233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Post these at the end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67412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Waterfall image of mode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02666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has a Sound file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16639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the bottom will be a description of the mode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585892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Sometimes digital will make you feel like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6204578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Example:</a:t>
            </a:r>
          </a:p>
          <a:p>
            <a:r>
              <a:rPr lang="en-US" dirty="0"/>
              <a:t>What mode is this?</a:t>
            </a:r>
          </a:p>
          <a:p>
            <a:r>
              <a:rPr lang="en-US" dirty="0"/>
              <a:t>Answer: RTTY</a:t>
            </a:r>
          </a:p>
          <a:p>
            <a:r>
              <a:rPr lang="en-US" dirty="0"/>
              <a:t>Last week I was playing with RTTY</a:t>
            </a:r>
          </a:p>
          <a:p>
            <a:r>
              <a:rPr lang="en-US" dirty="0"/>
              <a:t>I don’t do RTTY</a:t>
            </a:r>
          </a:p>
          <a:p>
            <a:r>
              <a:rPr lang="en-US" dirty="0"/>
              <a:t>Everything was scrambled.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9132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Easy to do</a:t>
            </a:r>
          </a:p>
          <a:p>
            <a:r>
              <a:rPr lang="en-US" dirty="0"/>
              <a:t>Works in poor band conditions</a:t>
            </a:r>
          </a:p>
          <a:p>
            <a:r>
              <a:rPr lang="en-US" dirty="0"/>
              <a:t>Uses tiny bandwidth compared to </a:t>
            </a:r>
            <a:r>
              <a:rPr lang="en-US" dirty="0" err="1"/>
              <a:t>ssb</a:t>
            </a:r>
            <a:endParaRPr lang="en-US" dirty="0"/>
          </a:p>
          <a:p>
            <a:r>
              <a:rPr lang="en-US" dirty="0"/>
              <a:t>Good for contesting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370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Supports forms and Good for emergency 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5632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audience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23343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scary</a:t>
            </a:r>
          </a:p>
          <a:p>
            <a:endParaRPr lang="en-US" dirty="0"/>
          </a:p>
          <a:p>
            <a:r>
              <a:rPr lang="en-US" dirty="0"/>
              <a:t>Hard to set up and get started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2791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here to help</a:t>
            </a:r>
          </a:p>
          <a:p>
            <a:endParaRPr lang="en-US" dirty="0"/>
          </a:p>
          <a:p>
            <a:r>
              <a:rPr lang="en-US" dirty="0"/>
              <a:t>Tonight – after the presentation and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D6BDB-45B1-49CA-9326-65B9DD92F9D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7472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1CBFD-BB8B-4AF4-BDCC-9B3BCEA03127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66437-7D8B-43CE-B5AB-6E6F5A88EA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5397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1CBFD-BB8B-4AF4-BDCC-9B3BCEA03127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66437-7D8B-43CE-B5AB-6E6F5A88EA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4676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1CBFD-BB8B-4AF4-BDCC-9B3BCEA03127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66437-7D8B-43CE-B5AB-6E6F5A88EA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7543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1CBFD-BB8B-4AF4-BDCC-9B3BCEA03127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66437-7D8B-43CE-B5AB-6E6F5A88EA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4341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1CBFD-BB8B-4AF4-BDCC-9B3BCEA03127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66437-7D8B-43CE-B5AB-6E6F5A88EA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2020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1CBFD-BB8B-4AF4-BDCC-9B3BCEA03127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66437-7D8B-43CE-B5AB-6E6F5A88EA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8174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1CBFD-BB8B-4AF4-BDCC-9B3BCEA03127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66437-7D8B-43CE-B5AB-6E6F5A88EA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113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1CBFD-BB8B-4AF4-BDCC-9B3BCEA03127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66437-7D8B-43CE-B5AB-6E6F5A88EA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6424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1CBFD-BB8B-4AF4-BDCC-9B3BCEA03127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66437-7D8B-43CE-B5AB-6E6F5A88EA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8530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1CBFD-BB8B-4AF4-BDCC-9B3BCEA03127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66437-7D8B-43CE-B5AB-6E6F5A88EA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2664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1CBFD-BB8B-4AF4-BDCC-9B3BCEA03127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66437-7D8B-43CE-B5AB-6E6F5A88EA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0001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1CBFD-BB8B-4AF4-BDCC-9B3BCEA03127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66437-7D8B-43CE-B5AB-6E6F5A88EA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8649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NUL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60779E-853B-40D7-920A-85AF7F952E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12448"/>
            <a:ext cx="9144000" cy="2387600"/>
          </a:xfrm>
        </p:spPr>
        <p:txBody>
          <a:bodyPr/>
          <a:lstStyle/>
          <a:p>
            <a:r>
              <a:rPr lang="en-US" dirty="0"/>
              <a:t>DIGITAL CLIENTS AND MODES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B65D855-2447-40FA-949E-2CCEBBAC47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66491"/>
            <a:ext cx="9144000" cy="1655762"/>
          </a:xfrm>
        </p:spPr>
        <p:txBody>
          <a:bodyPr>
            <a:normAutofit/>
          </a:bodyPr>
          <a:lstStyle/>
          <a:p>
            <a:r>
              <a:rPr lang="en-US" sz="3600" dirty="0"/>
              <a:t>an </a:t>
            </a:r>
            <a:r>
              <a:rPr lang="en-US" sz="3600" dirty="0" smtClean="0"/>
              <a:t>overview</a:t>
            </a:r>
          </a:p>
          <a:p>
            <a:r>
              <a:rPr lang="en-US" sz="3600" dirty="0" smtClean="0"/>
              <a:t>Bill Hawkins WR1TR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2500735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A181F2-908C-4FCA-A69C-8B3F93D576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4062" y="374081"/>
            <a:ext cx="7926771" cy="52845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78EF49F-806D-4446-91DA-CA1695812512}"/>
              </a:ext>
            </a:extLst>
          </p:cNvPr>
          <p:cNvSpPr txBox="1"/>
          <p:nvPr/>
        </p:nvSpPr>
        <p:spPr>
          <a:xfrm>
            <a:off x="3878318" y="5845853"/>
            <a:ext cx="5492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April 14 - Georgia QSO Party</a:t>
            </a:r>
          </a:p>
        </p:txBody>
      </p:sp>
    </p:spTree>
    <p:extLst>
      <p:ext uri="{BB962C8B-B14F-4D97-AF65-F5344CB8AC3E}">
        <p14:creationId xmlns:p14="http://schemas.microsoft.com/office/powerpoint/2010/main" xmlns="" val="3487429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60779E-853B-40D7-920A-85AF7F952E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48480"/>
            <a:ext cx="9144000" cy="2387600"/>
          </a:xfrm>
        </p:spPr>
        <p:txBody>
          <a:bodyPr/>
          <a:lstStyle/>
          <a:p>
            <a:r>
              <a:rPr lang="en-US" dirty="0"/>
              <a:t>DIGITAL CLIENTS AND MODES THEY SUPPORT</a:t>
            </a:r>
          </a:p>
        </p:txBody>
      </p:sp>
    </p:spTree>
    <p:extLst>
      <p:ext uri="{BB962C8B-B14F-4D97-AF65-F5344CB8AC3E}">
        <p14:creationId xmlns:p14="http://schemas.microsoft.com/office/powerpoint/2010/main" xmlns="" val="2993697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8E17A6-0C63-4EF9-B1E2-A4AE374DA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4215" y="1825625"/>
            <a:ext cx="8640029" cy="4351338"/>
          </a:xfrm>
        </p:spPr>
        <p:txBody>
          <a:bodyPr>
            <a:normAutofit/>
          </a:bodyPr>
          <a:lstStyle/>
          <a:p>
            <a:r>
              <a:rPr lang="en-US" sz="3600" dirty="0"/>
              <a:t>MODE – The way a signal is modulated</a:t>
            </a:r>
          </a:p>
          <a:p>
            <a:endParaRPr lang="en-US" sz="3600" dirty="0"/>
          </a:p>
          <a:p>
            <a:r>
              <a:rPr lang="en-US" sz="3600" dirty="0"/>
              <a:t>CLIENT – The program or app that provides the communication interface</a:t>
            </a:r>
          </a:p>
        </p:txBody>
      </p:sp>
    </p:spTree>
    <p:extLst>
      <p:ext uri="{BB962C8B-B14F-4D97-AF65-F5344CB8AC3E}">
        <p14:creationId xmlns:p14="http://schemas.microsoft.com/office/powerpoint/2010/main" xmlns="" val="2938561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69C1AB-B21C-4DCB-98B1-C58FD23072C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13" y="0"/>
            <a:ext cx="1218917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38B9238-21AD-41E7-95C8-500419612602}"/>
              </a:ext>
            </a:extLst>
          </p:cNvPr>
          <p:cNvSpPr txBox="1"/>
          <p:nvPr/>
        </p:nvSpPr>
        <p:spPr>
          <a:xfrm>
            <a:off x="1229711" y="5152171"/>
            <a:ext cx="4048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Franklin Gothic Book" panose="020B0503020102020204" pitchFamily="34" charset="0"/>
                <a:cs typeface="Courier New" panose="02070309020205020404" pitchFamily="49" charset="0"/>
              </a:rPr>
              <a:t>WSJT-X</a:t>
            </a:r>
          </a:p>
        </p:txBody>
      </p:sp>
    </p:spTree>
    <p:extLst>
      <p:ext uri="{BB962C8B-B14F-4D97-AF65-F5344CB8AC3E}">
        <p14:creationId xmlns:p14="http://schemas.microsoft.com/office/powerpoint/2010/main" xmlns="" val="3700334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9B511C-7192-478E-B1D3-AE3E3DC5882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0524" y="210251"/>
            <a:ext cx="9967451" cy="643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7779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49E11B3-0216-4363-87B3-BA026DD1B83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47858" y="297818"/>
            <a:ext cx="9696284" cy="626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5922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2B088CE-50AB-4EF2-AFB8-42E31E8DA6F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64686" y="681100"/>
            <a:ext cx="8462627" cy="5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1333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86A276-5446-4A5D-A5CE-45CB0D897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751" y="2591216"/>
            <a:ext cx="7782385" cy="1325563"/>
          </a:xfrm>
        </p:spPr>
        <p:txBody>
          <a:bodyPr/>
          <a:lstStyle/>
          <a:p>
            <a:r>
              <a:rPr lang="en-US" b="1" dirty="0"/>
              <a:t>WINLINK EXPRESS/RMS EXPRESS</a:t>
            </a:r>
          </a:p>
        </p:txBody>
      </p:sp>
    </p:spTree>
    <p:extLst>
      <p:ext uri="{BB962C8B-B14F-4D97-AF65-F5344CB8AC3E}">
        <p14:creationId xmlns:p14="http://schemas.microsoft.com/office/powerpoint/2010/main" xmlns="" val="2689209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2A05A27-4AD9-4741-9036-61B1D5F5D00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4043" y="0"/>
            <a:ext cx="106639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8987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5727AF-2114-4ACE-AA28-0DA00553A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503" y="1396148"/>
            <a:ext cx="5874627" cy="1605232"/>
          </a:xfrm>
        </p:spPr>
        <p:txBody>
          <a:bodyPr/>
          <a:lstStyle/>
          <a:p>
            <a:r>
              <a:rPr lang="en-US" b="1" dirty="0"/>
              <a:t>WINLINK EXPRESS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CF2674-37E4-495A-8D4B-BA17AE638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3326" y="2721711"/>
            <a:ext cx="6805117" cy="3228618"/>
          </a:xfrm>
        </p:spPr>
        <p:txBody>
          <a:bodyPr/>
          <a:lstStyle/>
          <a:p>
            <a:r>
              <a:rPr lang="en-US" dirty="0"/>
              <a:t>Peer to peer or, regular email</a:t>
            </a:r>
          </a:p>
          <a:p>
            <a:r>
              <a:rPr lang="en-US" dirty="0"/>
              <a:t>Supports attachments, multiple addresses, tactical addresses</a:t>
            </a:r>
          </a:p>
          <a:p>
            <a:r>
              <a:rPr lang="en-US" dirty="0"/>
              <a:t>HF radio, or VHF/UHF radio, internet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54239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131894-D419-438B-9F90-509C9645FC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5239" y="236518"/>
            <a:ext cx="10081522" cy="638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9976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022F69D-E324-475F-8682-888105A0DBB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265"/>
            <a:ext cx="12192000" cy="677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3816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5DFA4C0-EE5A-4F8B-B52B-2612EAC5C651}"/>
              </a:ext>
            </a:extLst>
          </p:cNvPr>
          <p:cNvSpPr/>
          <p:nvPr/>
        </p:nvSpPr>
        <p:spPr>
          <a:xfrm>
            <a:off x="2039006" y="884570"/>
            <a:ext cx="84860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chemeClr val="tx2"/>
                </a:solidFill>
                <a:latin typeface="Arial" panose="020B0604020202020204" pitchFamily="34" charset="0"/>
              </a:rPr>
              <a:t>Winlink</a:t>
            </a:r>
            <a:r>
              <a:rPr lang="en-US" sz="4400" dirty="0">
                <a:solidFill>
                  <a:schemeClr val="tx2"/>
                </a:solidFill>
                <a:latin typeface="Arial" panose="020B0604020202020204" pitchFamily="34" charset="0"/>
              </a:rPr>
              <a:t> Modes</a:t>
            </a:r>
          </a:p>
          <a:p>
            <a:pPr algn="ctr"/>
            <a:endParaRPr lang="en-US" sz="28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r>
              <a:rPr lang="sv-SE" sz="2800" dirty="0">
                <a:solidFill>
                  <a:schemeClr val="tx2"/>
                </a:solidFill>
                <a:latin typeface="Arial" panose="020B0604020202020204" pitchFamily="34" charset="0"/>
              </a:rPr>
              <a:t>•Telnet (Internet, LAN, MESH...)</a:t>
            </a:r>
          </a:p>
          <a:p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</a:rPr>
              <a:t>•Packet: ARQ, Single Speed (1.2/9.6 KB)</a:t>
            </a:r>
          </a:p>
          <a:p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</a:rPr>
              <a:t>•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</a:rPr>
              <a:t>Pactor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</a:rPr>
              <a:t>: (ARQ+FEC) Multiple Speed Hardware TNC</a:t>
            </a:r>
          </a:p>
          <a:p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</a:rPr>
              <a:t>•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</a:rPr>
              <a:t>Winmor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</a:rPr>
              <a:t>: (ARQ+FEC) Multiple Speed Soundcard</a:t>
            </a:r>
          </a:p>
          <a:p>
            <a:endParaRPr lang="en-US" sz="28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endParaRPr lang="en-US" sz="28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</a:rPr>
              <a:t>ARQ – Automatic Retransmission Request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</a:rPr>
              <a:t>FEC – Forward Error Correction</a:t>
            </a:r>
          </a:p>
        </p:txBody>
      </p:sp>
    </p:spTree>
    <p:extLst>
      <p:ext uri="{BB962C8B-B14F-4D97-AF65-F5344CB8AC3E}">
        <p14:creationId xmlns:p14="http://schemas.microsoft.com/office/powerpoint/2010/main" xmlns="" val="3416360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022F69D-E324-475F-8682-888105A0DBB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265"/>
            <a:ext cx="12192000" cy="677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78266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9D09C5F-7ED5-49ED-A8A0-AC79254783AA}"/>
              </a:ext>
            </a:extLst>
          </p:cNvPr>
          <p:cNvSpPr/>
          <p:nvPr/>
        </p:nvSpPr>
        <p:spPr>
          <a:xfrm>
            <a:off x="2736482" y="1553140"/>
            <a:ext cx="676656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dirty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WAIT!</a:t>
            </a:r>
            <a:endParaRPr lang="en-US" sz="20000" b="1" cap="none" spc="0" dirty="0">
              <a:ln w="12700">
                <a:solidFill>
                  <a:srgbClr val="FFC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5990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BF71CA-A337-4B39-AC64-DC2C8225E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381" y="2659325"/>
            <a:ext cx="7359344" cy="1539349"/>
          </a:xfrm>
        </p:spPr>
        <p:txBody>
          <a:bodyPr>
            <a:normAutofit fontScale="90000"/>
          </a:bodyPr>
          <a:lstStyle/>
          <a:p>
            <a:r>
              <a:rPr lang="en-US" sz="6000" b="1" dirty="0"/>
              <a:t>What’s an RMS Gateway?</a:t>
            </a:r>
          </a:p>
        </p:txBody>
      </p:sp>
    </p:spTree>
    <p:extLst>
      <p:ext uri="{BB962C8B-B14F-4D97-AF65-F5344CB8AC3E}">
        <p14:creationId xmlns:p14="http://schemas.microsoft.com/office/powerpoint/2010/main" xmlns="" val="4283823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03B4672-002F-44A5-8055-81CD154116E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6687" y="170378"/>
            <a:ext cx="8978626" cy="651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1382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022F69D-E324-475F-8682-888105A0DBB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265"/>
            <a:ext cx="12192000" cy="677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4429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5916668-E49C-40AA-8524-FEEEDF5C4B8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316" y="0"/>
            <a:ext cx="11889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70912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870B6C0-A8AD-477E-88D3-6ADAB361E04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6679" y="386059"/>
            <a:ext cx="7778642" cy="608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00272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5916668-E49C-40AA-8524-FEEEDF5C4B8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316" y="0"/>
            <a:ext cx="1188936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26F5F19-F77A-40EC-8856-56ADC379D3F1}"/>
              </a:ext>
            </a:extLst>
          </p:cNvPr>
          <p:cNvSpPr txBox="1"/>
          <p:nvPr/>
        </p:nvSpPr>
        <p:spPr>
          <a:xfrm>
            <a:off x="5646157" y="1217455"/>
            <a:ext cx="67098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WHAT’S THIS</a:t>
            </a:r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xmlns="" id="{8D4AFFB1-E2D7-409C-992D-50042FEB65D1}"/>
              </a:ext>
            </a:extLst>
          </p:cNvPr>
          <p:cNvSpPr/>
          <p:nvPr/>
        </p:nvSpPr>
        <p:spPr>
          <a:xfrm rot="14569192">
            <a:off x="3928056" y="1190264"/>
            <a:ext cx="953037" cy="2009105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9141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CC13B69-8E88-475D-B7B7-6CF2527DD4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7562" y="1647825"/>
            <a:ext cx="5476875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9558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18B5267-03ED-4192-A151-25B690164A1A}"/>
              </a:ext>
            </a:extLst>
          </p:cNvPr>
          <p:cNvSpPr txBox="1"/>
          <p:nvPr/>
        </p:nvSpPr>
        <p:spPr>
          <a:xfrm>
            <a:off x="3762440" y="3574044"/>
            <a:ext cx="5703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Soundmodem97.zip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C6C31A-CC0E-4469-AA76-F8A262AC8E0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2923" y="1669732"/>
            <a:ext cx="5103810" cy="175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1995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F9C90E-627A-44AC-AB21-F415872DE54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8105" y="0"/>
            <a:ext cx="10955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6186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43C9A6-2496-441D-B9BF-08C24463F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500" y="1053136"/>
            <a:ext cx="6407637" cy="1362758"/>
          </a:xfrm>
        </p:spPr>
        <p:txBody>
          <a:bodyPr/>
          <a:lstStyle/>
          <a:p>
            <a:r>
              <a:rPr lang="en-US" b="1" dirty="0"/>
              <a:t>WINLINK WINMOR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01EE87-E20A-41CE-8C32-93D600A8A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1500" y="2266346"/>
            <a:ext cx="7161036" cy="4184900"/>
          </a:xfrm>
        </p:spPr>
        <p:txBody>
          <a:bodyPr/>
          <a:lstStyle/>
          <a:p>
            <a:r>
              <a:rPr lang="en-US" dirty="0"/>
              <a:t>Create message</a:t>
            </a:r>
          </a:p>
          <a:p>
            <a:r>
              <a:rPr lang="en-US" dirty="0"/>
              <a:t>Open </a:t>
            </a:r>
            <a:r>
              <a:rPr lang="en-US" dirty="0" err="1"/>
              <a:t>Winlink</a:t>
            </a:r>
            <a:r>
              <a:rPr lang="en-US" dirty="0"/>
              <a:t> </a:t>
            </a:r>
            <a:r>
              <a:rPr lang="en-US" dirty="0" err="1"/>
              <a:t>Winmor</a:t>
            </a:r>
            <a:r>
              <a:rPr lang="en-US" dirty="0"/>
              <a:t> session</a:t>
            </a:r>
          </a:p>
          <a:p>
            <a:r>
              <a:rPr lang="en-US" dirty="0"/>
              <a:t>Open Channel Selection</a:t>
            </a:r>
          </a:p>
          <a:p>
            <a:r>
              <a:rPr lang="en-US" dirty="0"/>
              <a:t>Update Table (RF or internet)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13983032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59F85D2-E671-4806-9A9C-8818C259689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3293" y="0"/>
            <a:ext cx="11045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6063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43C9A6-2496-441D-B9BF-08C24463F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4398" y="888540"/>
            <a:ext cx="6432857" cy="1060078"/>
          </a:xfrm>
        </p:spPr>
        <p:txBody>
          <a:bodyPr/>
          <a:lstStyle/>
          <a:p>
            <a:r>
              <a:rPr lang="en-US" b="1" dirty="0"/>
              <a:t>WINLINK WINMOR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01EE87-E20A-41CE-8C32-93D600A8A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398" y="2021117"/>
            <a:ext cx="7700404" cy="4102209"/>
          </a:xfrm>
        </p:spPr>
        <p:txBody>
          <a:bodyPr/>
          <a:lstStyle/>
          <a:p>
            <a:r>
              <a:rPr lang="en-US" dirty="0"/>
              <a:t>Create message</a:t>
            </a:r>
          </a:p>
          <a:p>
            <a:r>
              <a:rPr lang="en-US" dirty="0"/>
              <a:t>Open </a:t>
            </a:r>
            <a:r>
              <a:rPr lang="en-US" dirty="0" err="1"/>
              <a:t>Winlink</a:t>
            </a:r>
            <a:r>
              <a:rPr lang="en-US" dirty="0"/>
              <a:t> </a:t>
            </a:r>
            <a:r>
              <a:rPr lang="en-US" dirty="0" err="1"/>
              <a:t>Winmor</a:t>
            </a:r>
            <a:r>
              <a:rPr lang="en-US" dirty="0"/>
              <a:t> session</a:t>
            </a:r>
          </a:p>
          <a:p>
            <a:r>
              <a:rPr lang="en-US" dirty="0"/>
              <a:t>Open Channel Selection</a:t>
            </a:r>
          </a:p>
          <a:p>
            <a:r>
              <a:rPr lang="en-US" dirty="0"/>
              <a:t>Update Table (RF or internet)</a:t>
            </a:r>
          </a:p>
          <a:p>
            <a:r>
              <a:rPr lang="en-US" dirty="0"/>
              <a:t>Select the RMS Gateway that looks best</a:t>
            </a:r>
          </a:p>
          <a:p>
            <a:r>
              <a:rPr lang="en-US" dirty="0"/>
              <a:t>Test and set ALC </a:t>
            </a:r>
          </a:p>
          <a:p>
            <a:r>
              <a:rPr lang="en-US" dirty="0"/>
              <a:t>Transmit message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43457673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F9C90E-627A-44AC-AB21-F415872DE54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8105" y="0"/>
            <a:ext cx="10955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24324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10B500-71FA-4C95-A989-CF565B82F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711" y="1081516"/>
            <a:ext cx="7019334" cy="1325563"/>
          </a:xfrm>
        </p:spPr>
        <p:txBody>
          <a:bodyPr/>
          <a:lstStyle/>
          <a:p>
            <a:r>
              <a:rPr lang="en-US" b="1" dirty="0"/>
              <a:t>Why </a:t>
            </a:r>
            <a:r>
              <a:rPr lang="en-US" b="1" dirty="0" err="1"/>
              <a:t>Winlink</a:t>
            </a:r>
            <a:r>
              <a:rPr lang="en-US" b="1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FA3563-1E12-4090-9750-C8F71FCCD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711" y="2506694"/>
            <a:ext cx="10515600" cy="3269790"/>
          </a:xfrm>
        </p:spPr>
        <p:txBody>
          <a:bodyPr>
            <a:normAutofit/>
          </a:bodyPr>
          <a:lstStyle/>
          <a:p>
            <a:r>
              <a:rPr lang="en-US" sz="3200" dirty="0"/>
              <a:t>RF email</a:t>
            </a:r>
          </a:p>
          <a:p>
            <a:r>
              <a:rPr lang="en-US" sz="3200" dirty="0"/>
              <a:t>Supports message formats required by government and aid agencies.</a:t>
            </a:r>
          </a:p>
          <a:p>
            <a:r>
              <a:rPr lang="en-US" sz="3200" dirty="0"/>
              <a:t>Worldwide leader in for emergency communication.</a:t>
            </a:r>
          </a:p>
          <a:p>
            <a:r>
              <a:rPr lang="en-US" sz="3200" dirty="0"/>
              <a:t>Free for hams. Donation recommended.</a:t>
            </a:r>
          </a:p>
        </p:txBody>
      </p:sp>
    </p:spTree>
    <p:extLst>
      <p:ext uri="{BB962C8B-B14F-4D97-AF65-F5344CB8AC3E}">
        <p14:creationId xmlns:p14="http://schemas.microsoft.com/office/powerpoint/2010/main" xmlns="" val="3722025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C2A6FBF-771B-4CA9-B90A-44EA719B2BA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51219" y="497009"/>
            <a:ext cx="7689562" cy="586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90829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847EA0-8ED4-403C-AC69-436CF9D10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759" y="598454"/>
            <a:ext cx="5108553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DRATS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C46D7E-E64B-47ED-9C45-B6E2CD7FB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2759" y="1794095"/>
            <a:ext cx="7284194" cy="4196803"/>
          </a:xfrm>
        </p:spPr>
        <p:txBody>
          <a:bodyPr/>
          <a:lstStyle/>
          <a:p>
            <a:r>
              <a:rPr lang="en-US" sz="3200" dirty="0"/>
              <a:t>Messaging, Chat, File transfer</a:t>
            </a:r>
          </a:p>
          <a:p>
            <a:r>
              <a:rPr lang="en-US" sz="3200" dirty="0"/>
              <a:t>Internet or RF Through DSTAR repeaters</a:t>
            </a:r>
          </a:p>
          <a:p>
            <a:r>
              <a:rPr lang="en-US" sz="3200" dirty="0"/>
              <a:t>Linked worldwide</a:t>
            </a:r>
          </a:p>
          <a:p>
            <a:r>
              <a:rPr lang="en-US" sz="3200" dirty="0"/>
              <a:t>Easy to set up</a:t>
            </a:r>
          </a:p>
          <a:p>
            <a:r>
              <a:rPr lang="en-US" sz="3200" dirty="0"/>
              <a:t>Easy to use</a:t>
            </a:r>
          </a:p>
          <a:p>
            <a:r>
              <a:rPr lang="en-US" sz="3200" dirty="0"/>
              <a:t>www.dstarinfo.com/drats.aspx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79870415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847EA0-8ED4-403C-AC69-436CF9D10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759" y="1122893"/>
            <a:ext cx="5108553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DRATS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C46D7E-E64B-47ED-9C45-B6E2CD7FB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2759" y="2318534"/>
            <a:ext cx="7284194" cy="4196803"/>
          </a:xfrm>
        </p:spPr>
        <p:txBody>
          <a:bodyPr>
            <a:normAutofit/>
          </a:bodyPr>
          <a:lstStyle/>
          <a:p>
            <a:r>
              <a:rPr lang="en-US" sz="3200" dirty="0"/>
              <a:t>To link repeaters, you must be registered with the DSTAR Gateway System</a:t>
            </a:r>
          </a:p>
          <a:p>
            <a:r>
              <a:rPr lang="en-US" sz="3200" dirty="0"/>
              <a:t>Most configuration is done under Preferences &gt; Radio</a:t>
            </a:r>
          </a:p>
          <a:p>
            <a:r>
              <a:rPr lang="en-US" sz="3200" dirty="0"/>
              <a:t>64 bit OS replace LZHUF file</a:t>
            </a:r>
          </a:p>
          <a:p>
            <a:r>
              <a:rPr lang="en-US" sz="3200" dirty="0"/>
              <a:t>www.dstarinfo.com/drats.aspx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19603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CD0378-BD63-4C30-B66E-DA063DCC1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9787" y="2629054"/>
            <a:ext cx="6123853" cy="1325563"/>
          </a:xfrm>
        </p:spPr>
        <p:txBody>
          <a:bodyPr>
            <a:normAutofit fontScale="90000"/>
          </a:bodyPr>
          <a:lstStyle/>
          <a:p>
            <a:r>
              <a:rPr lang="en-US" sz="6000" b="1" dirty="0"/>
              <a:t>WHY WORK DIGITAL?</a:t>
            </a:r>
          </a:p>
        </p:txBody>
      </p:sp>
    </p:spTree>
    <p:extLst>
      <p:ext uri="{BB962C8B-B14F-4D97-AF65-F5344CB8AC3E}">
        <p14:creationId xmlns:p14="http://schemas.microsoft.com/office/powerpoint/2010/main" xmlns="" val="22059370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6A4B0A-B4BD-4E6C-B97E-7B6BF4C8EFD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49668" y="504679"/>
            <a:ext cx="7692664" cy="58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17262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76968E-FDBE-4E12-91CC-16E8D8FEEB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1400" y="0"/>
            <a:ext cx="5949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26369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653ABC-44A7-43F7-91FA-09761CAD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382" y="865815"/>
            <a:ext cx="5783317" cy="1325563"/>
          </a:xfrm>
        </p:spPr>
        <p:txBody>
          <a:bodyPr/>
          <a:lstStyle/>
          <a:p>
            <a:r>
              <a:rPr lang="en-US" b="1" dirty="0"/>
              <a:t>WIN WARBLER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72DE24-B6A2-49B3-8EBE-C5B72CDFA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5382" y="2191378"/>
            <a:ext cx="8280575" cy="3673388"/>
          </a:xfrm>
        </p:spPr>
        <p:txBody>
          <a:bodyPr/>
          <a:lstStyle/>
          <a:p>
            <a:r>
              <a:rPr lang="en-US" dirty="0"/>
              <a:t>Free from DX Labs</a:t>
            </a:r>
          </a:p>
          <a:p>
            <a:r>
              <a:rPr lang="en-US" dirty="0"/>
              <a:t>Last revised September 2016</a:t>
            </a:r>
          </a:p>
          <a:p>
            <a:r>
              <a:rPr lang="en-US" dirty="0"/>
              <a:t>No messaging component (all keyboard to keyboard)</a:t>
            </a:r>
          </a:p>
          <a:p>
            <a:r>
              <a:rPr lang="en-US" dirty="0"/>
              <a:t>Installs from DX Lab Launcher (with other programs)</a:t>
            </a:r>
          </a:p>
          <a:p>
            <a:r>
              <a:rPr lang="en-US" dirty="0"/>
              <a:t>Supports a limited number of modes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01002254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653ABC-44A7-43F7-91FA-09761CAD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448" y="1882145"/>
            <a:ext cx="5783317" cy="1325563"/>
          </a:xfrm>
        </p:spPr>
        <p:txBody>
          <a:bodyPr/>
          <a:lstStyle/>
          <a:p>
            <a:r>
              <a:rPr lang="en-US" b="1" dirty="0"/>
              <a:t>WIN WARBLER - Modes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72DE24-B6A2-49B3-8EBE-C5B72CDFA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8448" y="3207708"/>
            <a:ext cx="6691411" cy="2065305"/>
          </a:xfrm>
        </p:spPr>
        <p:txBody>
          <a:bodyPr/>
          <a:lstStyle/>
          <a:p>
            <a:r>
              <a:rPr lang="en-US" dirty="0"/>
              <a:t>PSK 31, 63, and 125</a:t>
            </a:r>
          </a:p>
          <a:p>
            <a:r>
              <a:rPr lang="en-US" dirty="0"/>
              <a:t>RTTY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767549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8B3558-619F-4C8E-8A69-C786DDB0A0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9750" y="319087"/>
            <a:ext cx="8572500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69642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473A976-ACAD-4E1C-ABA1-DD039D282D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5171" y="0"/>
            <a:ext cx="6421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66755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08FB65-4D02-4B4A-9CB4-5BB1FD5DC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028" y="623680"/>
            <a:ext cx="1577077" cy="1325563"/>
          </a:xfrm>
        </p:spPr>
        <p:txBody>
          <a:bodyPr/>
          <a:lstStyle/>
          <a:p>
            <a:r>
              <a:rPr lang="en-US" b="1" dirty="0"/>
              <a:t>RTTY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67117B-2789-49A0-B6CB-BBD03E989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4215" y="1825625"/>
            <a:ext cx="8040939" cy="4114822"/>
          </a:xfrm>
        </p:spPr>
        <p:txBody>
          <a:bodyPr/>
          <a:lstStyle/>
          <a:p>
            <a:r>
              <a:rPr lang="en-US" dirty="0"/>
              <a:t>5 bit code</a:t>
            </a:r>
          </a:p>
          <a:p>
            <a:r>
              <a:rPr lang="en-US" dirty="0"/>
              <a:t>FSK (Frequency Shift Keying) or AFSK (Audio Frequency Shift Keying)</a:t>
            </a:r>
          </a:p>
          <a:p>
            <a:r>
              <a:rPr lang="en-US" dirty="0"/>
              <a:t>Low Latency (Simple code, no delay to translate)</a:t>
            </a:r>
          </a:p>
          <a:p>
            <a:r>
              <a:rPr lang="en-US" dirty="0"/>
              <a:t>No error correction. </a:t>
            </a:r>
          </a:p>
          <a:p>
            <a:r>
              <a:rPr lang="en-US" dirty="0"/>
              <a:t>Still very popular for QSOs and contesting</a:t>
            </a:r>
          </a:p>
        </p:txBody>
      </p:sp>
    </p:spTree>
    <p:extLst>
      <p:ext uri="{BB962C8B-B14F-4D97-AF65-F5344CB8AC3E}">
        <p14:creationId xmlns:p14="http://schemas.microsoft.com/office/powerpoint/2010/main" xmlns="" val="10265430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2FCABB9B-51B1-48A9-B7CC-319B2EA988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5281091"/>
              </p:ext>
            </p:extLst>
          </p:nvPr>
        </p:nvGraphicFramePr>
        <p:xfrm>
          <a:off x="1033692" y="2519335"/>
          <a:ext cx="10515600" cy="2560320"/>
        </p:xfrm>
        <a:graphic>
          <a:graphicData uri="http://schemas.openxmlformats.org/drawingml/2006/table">
            <a:tbl>
              <a:tblPr/>
              <a:tblGrid>
                <a:gridCol w="1752600">
                  <a:extLst>
                    <a:ext uri="{9D8B030D-6E8A-4147-A177-3AD203B41FA5}">
                      <a16:colId xmlns:a16="http://schemas.microsoft.com/office/drawing/2014/main" xmlns="" val="200178127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94486482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330880634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78550054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179060463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23123943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/>
                        <a:t>Mode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Symbol Rate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Typing Speed</a:t>
                      </a:r>
                      <a:r>
                        <a:rPr lang="en-US" b="1" baseline="30000" dirty="0"/>
                        <a:t>1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Duty Cycle</a:t>
                      </a:r>
                      <a:r>
                        <a:rPr lang="en-US" b="1" baseline="30000"/>
                        <a:t>2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Bandwidth</a:t>
                      </a:r>
                      <a:r>
                        <a:rPr lang="en-US" b="1" baseline="30000"/>
                        <a:t>3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ITU Designation</a:t>
                      </a:r>
                      <a:r>
                        <a:rPr lang="en-US" b="1" baseline="30000"/>
                        <a:t>4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59923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RTTY 45</a:t>
                      </a:r>
                      <a:r>
                        <a:rPr lang="en-US" baseline="30000"/>
                        <a:t>5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45.45 baud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6.0 cps (60 wpm)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100%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270 Hz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270HF1B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790666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RTTY 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50.0 baud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6.6 cps (66 wpm)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270 Hz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270HF1B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6099764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RTTY 75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75.0 baud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10.0 cps (100 wpm)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100%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370 Hz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370HF1B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95587370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AD7EA704-9902-41BD-AD07-FBFE96C17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720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906ED4-286A-408F-BE94-4F0CE9E3BDB4}"/>
              </a:ext>
            </a:extLst>
          </p:cNvPr>
          <p:cNvSpPr txBox="1"/>
          <p:nvPr/>
        </p:nvSpPr>
        <p:spPr>
          <a:xfrm>
            <a:off x="4477407" y="1356686"/>
            <a:ext cx="292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RTTY RATES</a:t>
            </a:r>
          </a:p>
        </p:txBody>
      </p:sp>
    </p:spTree>
    <p:extLst>
      <p:ext uri="{BB962C8B-B14F-4D97-AF65-F5344CB8AC3E}">
        <p14:creationId xmlns:p14="http://schemas.microsoft.com/office/powerpoint/2010/main" xmlns="" val="41828224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8DC27C8-AB96-4F09-94E3-A5FEBF68CF7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716" y="0"/>
            <a:ext cx="12006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53058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2D9693-8988-4E53-A164-71C0E555A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959" y="1607446"/>
            <a:ext cx="4080641" cy="1325563"/>
          </a:xfrm>
        </p:spPr>
        <p:txBody>
          <a:bodyPr/>
          <a:lstStyle/>
          <a:p>
            <a:r>
              <a:rPr lang="en-US" dirty="0" err="1"/>
              <a:t>Fldigi</a:t>
            </a:r>
            <a:r>
              <a:rPr lang="en-US" dirty="0"/>
              <a:t> and </a:t>
            </a:r>
            <a:r>
              <a:rPr lang="en-US" dirty="0" err="1"/>
              <a:t>FLmsg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FBD72D-48D3-4A1B-88AD-26C566877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0959" y="3067946"/>
            <a:ext cx="6262589" cy="3458976"/>
          </a:xfrm>
        </p:spPr>
        <p:txBody>
          <a:bodyPr/>
          <a:lstStyle/>
          <a:p>
            <a:r>
              <a:rPr lang="en-US" dirty="0"/>
              <a:t>Updated regularly</a:t>
            </a:r>
          </a:p>
          <a:p>
            <a:r>
              <a:rPr lang="en-US" dirty="0" err="1"/>
              <a:t>FLmsg</a:t>
            </a:r>
            <a:r>
              <a:rPr lang="en-US" dirty="0"/>
              <a:t> is connected messaging app</a:t>
            </a:r>
          </a:p>
          <a:p>
            <a:r>
              <a:rPr lang="en-US" dirty="0"/>
              <a:t>Long list of operating modes</a:t>
            </a:r>
          </a:p>
        </p:txBody>
      </p:sp>
    </p:spTree>
    <p:extLst>
      <p:ext uri="{BB962C8B-B14F-4D97-AF65-F5344CB8AC3E}">
        <p14:creationId xmlns:p14="http://schemas.microsoft.com/office/powerpoint/2010/main" xmlns="" val="268356062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870E9E-5EFE-410F-84E8-7BFAF2A23D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6749" y="589499"/>
            <a:ext cx="8518502" cy="567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02473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F02BA7D-E7C4-458C-BE3B-3E63D635562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9499" y="207894"/>
            <a:ext cx="9373002" cy="644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57779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177335-6FC4-4347-AAE2-3FA50FC2A67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9306" y="238018"/>
            <a:ext cx="10369436" cy="645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13997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307937-FC7A-4CFE-BC20-5562A0FC4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673" y="1904995"/>
            <a:ext cx="2511096" cy="1006293"/>
          </a:xfrm>
        </p:spPr>
        <p:txBody>
          <a:bodyPr/>
          <a:lstStyle/>
          <a:p>
            <a:r>
              <a:rPr lang="en-US" b="1" dirty="0"/>
              <a:t>PSK31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DA1484B-3CA5-4A28-BC2C-96071C1F1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1309" y="3008682"/>
            <a:ext cx="6905827" cy="3263484"/>
          </a:xfrm>
        </p:spPr>
        <p:txBody>
          <a:bodyPr/>
          <a:lstStyle/>
          <a:p>
            <a:r>
              <a:rPr lang="en-US" dirty="0"/>
              <a:t>Phase Shift Keying</a:t>
            </a:r>
          </a:p>
          <a:p>
            <a:r>
              <a:rPr lang="en-US" dirty="0"/>
              <a:t>31 bits of data per second</a:t>
            </a:r>
          </a:p>
          <a:p>
            <a:r>
              <a:rPr lang="en-US" dirty="0"/>
              <a:t>Introduced in 1998</a:t>
            </a:r>
          </a:p>
          <a:p>
            <a:r>
              <a:rPr lang="en-US" dirty="0"/>
              <a:t>Very little bandwidth used. About 60 Hz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690374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D625E5E-490D-4AA9-8A95-8C96BAAEF9A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723" y="217661"/>
            <a:ext cx="10926554" cy="642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21034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07EAF96-1DD5-44CC-8263-675DD3E9E7B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2263" y="215201"/>
            <a:ext cx="10373952" cy="642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9043675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316584-C6F7-4C6A-BEF9-FB6E6F316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494" y="2868689"/>
            <a:ext cx="3922986" cy="1325563"/>
          </a:xfrm>
        </p:spPr>
        <p:txBody>
          <a:bodyPr/>
          <a:lstStyle/>
          <a:p>
            <a:r>
              <a:rPr lang="en-US" b="1" dirty="0"/>
              <a:t>Using </a:t>
            </a:r>
            <a:r>
              <a:rPr lang="en-US" b="1" dirty="0" err="1"/>
              <a:t>FLdigi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2671293138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B19B9BD-FEF3-44D7-8EE7-13AEB9CA68D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8241" y="0"/>
            <a:ext cx="10135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02078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66B6954-B94A-428E-8275-120836C73C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823" y="5626"/>
            <a:ext cx="11343668" cy="685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02072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4B82D9-890D-426F-BC07-078C8CE4F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401" y="1485113"/>
            <a:ext cx="4597750" cy="892950"/>
          </a:xfrm>
        </p:spPr>
        <p:txBody>
          <a:bodyPr/>
          <a:lstStyle/>
          <a:p>
            <a:r>
              <a:rPr lang="en-US" dirty="0"/>
              <a:t>FLMSG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1C1362-E80F-4AD9-A4BE-B601B91B6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3401" y="2513000"/>
            <a:ext cx="7662567" cy="2859887"/>
          </a:xfrm>
        </p:spPr>
        <p:txBody>
          <a:bodyPr/>
          <a:lstStyle/>
          <a:p>
            <a:r>
              <a:rPr lang="en-US" dirty="0"/>
              <a:t>Same modes as keyboard to keyboard FLDIGI</a:t>
            </a:r>
          </a:p>
          <a:p>
            <a:r>
              <a:rPr lang="en-US" dirty="0"/>
              <a:t>Can configured to automatically match modes</a:t>
            </a:r>
          </a:p>
          <a:p>
            <a:r>
              <a:rPr lang="en-US" dirty="0"/>
              <a:t>Includes forms for message types required by government and other served agencies.</a:t>
            </a:r>
          </a:p>
        </p:txBody>
      </p:sp>
    </p:spTree>
    <p:extLst>
      <p:ext uri="{BB962C8B-B14F-4D97-AF65-F5344CB8AC3E}">
        <p14:creationId xmlns:p14="http://schemas.microsoft.com/office/powerpoint/2010/main" xmlns="" val="2717755749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A7A98A-68B4-46C8-B967-B281C72E9E4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596" y="-1019"/>
            <a:ext cx="11590808" cy="68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1607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F28BC61-EF51-4B9A-9B65-DA65C8B7E4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7709" y="634247"/>
            <a:ext cx="8384260" cy="558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18825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B67C0B-138A-444E-B1C8-69BCB847F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9966" y="2547069"/>
            <a:ext cx="6401326" cy="1325563"/>
          </a:xfrm>
        </p:spPr>
        <p:txBody>
          <a:bodyPr/>
          <a:lstStyle/>
          <a:p>
            <a:pPr algn="ctr"/>
            <a:r>
              <a:rPr lang="en-US" b="1" dirty="0"/>
              <a:t>How do I know the mode</a:t>
            </a:r>
            <a:br>
              <a:rPr lang="en-US" b="1" dirty="0"/>
            </a:br>
            <a:r>
              <a:rPr lang="en-US" b="1" dirty="0"/>
              <a:t>being worked?</a:t>
            </a:r>
          </a:p>
        </p:txBody>
      </p:sp>
    </p:spTree>
    <p:extLst>
      <p:ext uri="{BB962C8B-B14F-4D97-AF65-F5344CB8AC3E}">
        <p14:creationId xmlns:p14="http://schemas.microsoft.com/office/powerpoint/2010/main" xmlns="" val="2812875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5BB0D0A-B271-4E6B-9C7C-E384DBA3A255}"/>
              </a:ext>
            </a:extLst>
          </p:cNvPr>
          <p:cNvSpPr/>
          <p:nvPr/>
        </p:nvSpPr>
        <p:spPr>
          <a:xfrm>
            <a:off x="1179003" y="4426968"/>
            <a:ext cx="9728378" cy="583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u="sng" dirty="0">
                <a:latin typeface="Times New Roman" panose="02020603050405020304" pitchFamily="18" charset="0"/>
                <a:ea typeface="Calibri" panose="020F0502020204030204" pitchFamily="34" charset="0"/>
              </a:rPr>
              <a:t>http://www.w1hkj.com/modes/index.htm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5E7112B-550E-42D5-8F2B-E6A7260B245E}"/>
              </a:ext>
            </a:extLst>
          </p:cNvPr>
          <p:cNvSpPr/>
          <p:nvPr/>
        </p:nvSpPr>
        <p:spPr>
          <a:xfrm>
            <a:off x="1118741" y="2217136"/>
            <a:ext cx="10536411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u="sng" dirty="0">
                <a:latin typeface="Times New Roman" panose="02020603050405020304" pitchFamily="18" charset="0"/>
                <a:ea typeface="Calibri" panose="020F0502020204030204" pitchFamily="34" charset="0"/>
              </a:rPr>
              <a:t>http://www.ciarc.org/downloads/Digital_Mode_Band_Plan.pdf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9115638-8A52-4073-99EA-A3E4FF41A3AA}"/>
              </a:ext>
            </a:extLst>
          </p:cNvPr>
          <p:cNvSpPr txBox="1"/>
          <p:nvPr/>
        </p:nvSpPr>
        <p:spPr>
          <a:xfrm>
            <a:off x="1118741" y="1495214"/>
            <a:ext cx="2486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BAND PLAN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E5C54D7-D01C-40CA-B0EC-F5B80F7735F1}"/>
              </a:ext>
            </a:extLst>
          </p:cNvPr>
          <p:cNvSpPr txBox="1"/>
          <p:nvPr/>
        </p:nvSpPr>
        <p:spPr>
          <a:xfrm>
            <a:off x="1179003" y="3626168"/>
            <a:ext cx="3755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SIGHT AND SOUND</a:t>
            </a:r>
          </a:p>
        </p:txBody>
      </p:sp>
    </p:spTree>
    <p:extLst>
      <p:ext uri="{BB962C8B-B14F-4D97-AF65-F5344CB8AC3E}">
        <p14:creationId xmlns:p14="http://schemas.microsoft.com/office/powerpoint/2010/main" xmlns="" val="776510590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3DC6ECD-0BB5-43AE-9A67-C09ABF7F5FE8}"/>
              </a:ext>
            </a:extLst>
          </p:cNvPr>
          <p:cNvSpPr/>
          <p:nvPr/>
        </p:nvSpPr>
        <p:spPr>
          <a:xfrm>
            <a:off x="3048000" y="335846"/>
            <a:ext cx="6096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CW</a:t>
            </a:r>
            <a:r>
              <a:rPr lang="en-US" dirty="0"/>
              <a:t>: 1'810-1'838, 3'500-3'580, 7'000-7'040, 10'100-10'140, 14'000-14'070, 18'068-18'095, 21'000-21'070, 24'890-24'915 &amp; 28'000-28'070 kHz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PSK31</a:t>
            </a:r>
            <a:r>
              <a:rPr lang="en-US" dirty="0"/>
              <a:t>: 1'838, 3'580, 7'040</a:t>
            </a:r>
            <a:r>
              <a:rPr lang="en-US" baseline="30000" dirty="0"/>
              <a:t>#</a:t>
            </a:r>
            <a:r>
              <a:rPr lang="en-US" dirty="0"/>
              <a:t>, 10'140, 14'070, 18'100, 21'080, 24'920 &amp; 28'120 kHz; 1 </a:t>
            </a:r>
            <a:r>
              <a:rPr lang="en-US" dirty="0" err="1"/>
              <a:t>KHz</a:t>
            </a:r>
            <a:r>
              <a:rPr lang="en-US" dirty="0"/>
              <a:t> bandwidth (e.g. 10'140-10'141 kHz) for QRP, +2 kHz (e.g. &gt;10'142 kHz) for PSK63 &amp; PSK125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MFSK16</a:t>
            </a:r>
            <a:r>
              <a:rPr lang="en-US" dirty="0"/>
              <a:t>: 1'838-1'842, 3'583-3'600, 7'043-7'050, 10'143-10'150, 14'080-14'099, 18'103-18'109, 21'080-21'120, 24'923-24'929 &amp; 28'080-28'150 kHz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Olivia</a:t>
            </a:r>
            <a:r>
              <a:rPr lang="en-US" baseline="30000" dirty="0"/>
              <a:t>+</a:t>
            </a:r>
            <a:r>
              <a:rPr lang="en-US" dirty="0"/>
              <a:t>: 1'843, 3'583, 7'043, 10'143, 14'073, 18'103, 21'073, 24'923 &amp; 28'123 kHz (bandwidth &lt; 500 Hz); 14'107.5 kHz (Olivia 32/1000)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WSPR</a:t>
            </a:r>
            <a:r>
              <a:rPr lang="en-US" dirty="0"/>
              <a:t>: 1'836.6, 3'592.6, 5'287.2, 7'038.6, 10'138.7, 14'095.6, 18'104.6, 21'094.6, 24'924.6 &amp; 28'124.6 kHz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Hell</a:t>
            </a:r>
            <a:r>
              <a:rPr lang="en-US" baseline="30000" dirty="0"/>
              <a:t>+</a:t>
            </a:r>
            <a:r>
              <a:rPr lang="en-US" dirty="0"/>
              <a:t>: 3'584, 7'044, 10'144</a:t>
            </a:r>
            <a:r>
              <a:rPr lang="en-US" baseline="30000" dirty="0"/>
              <a:t>§</a:t>
            </a:r>
            <a:r>
              <a:rPr lang="en-US" dirty="0"/>
              <a:t>, 14'074, 18'104, 21'074, 24'924 &amp; 28'074 kHz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Fax</a:t>
            </a:r>
            <a:r>
              <a:rPr lang="en-US" dirty="0"/>
              <a:t>: 3'735 &amp; 7'165, 14'230, 18'110, 21'340, 24'930 &amp; 28'680 kHz (partially also used by SSTV)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SSTV</a:t>
            </a:r>
            <a:r>
              <a:rPr lang="en-US" dirty="0"/>
              <a:t>: 3'735, 7'165, 14'230, 21'340 &amp; 28'680 kHz (also used by FAX)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Digital-SSTV</a:t>
            </a:r>
            <a:r>
              <a:rPr lang="en-US" dirty="0"/>
              <a:t>: 3'733, 7'173, 14'233, 18'1625 &amp; 21'340 kHz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err="1"/>
              <a:t>FreeDV</a:t>
            </a:r>
            <a:r>
              <a:rPr lang="en-US" dirty="0"/>
              <a:t>: 7'190 &amp; 14'236 kHz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9D65CFF-A12C-4F39-9A2A-BC80A62AAE6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3493" y="111738"/>
            <a:ext cx="9604904" cy="663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48542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5BB0D0A-B271-4E6B-9C7C-E384DBA3A255}"/>
              </a:ext>
            </a:extLst>
          </p:cNvPr>
          <p:cNvSpPr/>
          <p:nvPr/>
        </p:nvSpPr>
        <p:spPr>
          <a:xfrm>
            <a:off x="2577503" y="3445329"/>
            <a:ext cx="7312815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u="sng" dirty="0">
                <a:latin typeface="Times New Roman" panose="02020603050405020304" pitchFamily="18" charset="0"/>
                <a:ea typeface="Calibri" panose="020F0502020204030204" pitchFamily="34" charset="0"/>
              </a:rPr>
              <a:t>http://www.w1hkj.com/modes/index.htm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E5C54D7-D01C-40CA-B0EC-F5B80F7735F1}"/>
              </a:ext>
            </a:extLst>
          </p:cNvPr>
          <p:cNvSpPr txBox="1"/>
          <p:nvPr/>
        </p:nvSpPr>
        <p:spPr>
          <a:xfrm>
            <a:off x="2577503" y="2644529"/>
            <a:ext cx="3755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SIGHT AND SOUND</a:t>
            </a:r>
          </a:p>
        </p:txBody>
      </p:sp>
    </p:spTree>
    <p:extLst>
      <p:ext uri="{BB962C8B-B14F-4D97-AF65-F5344CB8AC3E}">
        <p14:creationId xmlns:p14="http://schemas.microsoft.com/office/powerpoint/2010/main" xmlns="" val="36724216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F18B131-F44D-4BA2-BB75-B6BE84CA32F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6162" y="0"/>
            <a:ext cx="11139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64744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3711F35-29EF-48D5-BF8E-2B145F0D5BC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4374" y="0"/>
            <a:ext cx="11123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9529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E5A5E10-861B-4D87-AC49-60E0E298B62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126" y="0"/>
            <a:ext cx="110777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70043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6E6778-0A27-41F4-BE32-D9E1AA02FB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0141" y="297085"/>
            <a:ext cx="8691718" cy="626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12586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07EAF96-1DD5-44CC-8263-675DD3E9E7B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2263" y="215201"/>
            <a:ext cx="10373952" cy="642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71262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A6556F-3BCD-4051-AA8C-CCB4B2229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6980" y="2742567"/>
            <a:ext cx="4692344" cy="1406917"/>
          </a:xfrm>
        </p:spPr>
        <p:txBody>
          <a:bodyPr>
            <a:normAutofit/>
          </a:bodyPr>
          <a:lstStyle/>
          <a:p>
            <a:r>
              <a:rPr lang="en-US" sz="6000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xmlns="" val="3809174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CD0378-BD63-4C30-B66E-DA063DCC1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6291" y="2629054"/>
            <a:ext cx="7435538" cy="1325563"/>
          </a:xfrm>
        </p:spPr>
        <p:txBody>
          <a:bodyPr>
            <a:normAutofit fontScale="90000"/>
          </a:bodyPr>
          <a:lstStyle/>
          <a:p>
            <a:r>
              <a:rPr lang="en-US" sz="6000" b="1" dirty="0"/>
              <a:t>WHY NOT WORK DIGITAL?</a:t>
            </a:r>
          </a:p>
        </p:txBody>
      </p:sp>
    </p:spTree>
    <p:extLst>
      <p:ext uri="{BB962C8B-B14F-4D97-AF65-F5344CB8AC3E}">
        <p14:creationId xmlns:p14="http://schemas.microsoft.com/office/powerpoint/2010/main" xmlns="" val="18208993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C80F50-D08B-404F-BA08-020E433E9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0522FF-C22D-43C4-846A-4B9316E393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latin typeface="Times New Roman" panose="02020603050405020304" pitchFamily="18" charset="0"/>
                <a:ea typeface="Calibri" panose="020F0502020204030204" pitchFamily="34" charset="0"/>
              </a:rPr>
              <a:t>http://www.w1hkj.com/modes/index.htm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u="sng" dirty="0">
                <a:hlinkClick r:id="rId2" invalidUrl="ftp://autoupdate.winlink.org/User Programs/"/>
              </a:rPr>
              <a:t>ftp://autoupdate.winlink.org/User%20Programs/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8777159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48EA2F-B2F6-4D92-BE1C-0194403B0F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2780" y="1329004"/>
            <a:ext cx="5806440" cy="4199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71261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B7A1F9-4927-4F0C-961C-242A19FDA7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250" y="442912"/>
            <a:ext cx="8953500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8304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2174</TotalTime>
  <Words>1473</Words>
  <Application>Microsoft Office PowerPoint</Application>
  <PresentationFormat>Custom</PresentationFormat>
  <Paragraphs>346</Paragraphs>
  <Slides>70</Slides>
  <Notes>49</Notes>
  <HiddenSlides>10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Office Theme</vt:lpstr>
      <vt:lpstr>DIGITAL CLIENTS AND MODES</vt:lpstr>
      <vt:lpstr>Slide 2</vt:lpstr>
      <vt:lpstr>Slide 3</vt:lpstr>
      <vt:lpstr>WHY WORK DIGITAL?</vt:lpstr>
      <vt:lpstr>Slide 5</vt:lpstr>
      <vt:lpstr>Slide 6</vt:lpstr>
      <vt:lpstr>WHY NOT WORK DIGITAL?</vt:lpstr>
      <vt:lpstr>Slide 8</vt:lpstr>
      <vt:lpstr>Slide 9</vt:lpstr>
      <vt:lpstr>Slide 10</vt:lpstr>
      <vt:lpstr>DIGITAL CLIENTS AND MODES THEY SUPPORT</vt:lpstr>
      <vt:lpstr>Slide 12</vt:lpstr>
      <vt:lpstr>Slide 13</vt:lpstr>
      <vt:lpstr>Slide 14</vt:lpstr>
      <vt:lpstr>Slide 15</vt:lpstr>
      <vt:lpstr>Slide 16</vt:lpstr>
      <vt:lpstr>WINLINK EXPRESS/RMS EXPRESS</vt:lpstr>
      <vt:lpstr>Slide 18</vt:lpstr>
      <vt:lpstr>WINLINK EXPRESS</vt:lpstr>
      <vt:lpstr>Slide 20</vt:lpstr>
      <vt:lpstr>Slide 21</vt:lpstr>
      <vt:lpstr>Slide 22</vt:lpstr>
      <vt:lpstr>Slide 23</vt:lpstr>
      <vt:lpstr>What’s an RMS Gateway?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WINLINK WINMOR</vt:lpstr>
      <vt:lpstr>Slide 33</vt:lpstr>
      <vt:lpstr>WINLINK WINMOR</vt:lpstr>
      <vt:lpstr>Slide 35</vt:lpstr>
      <vt:lpstr>Why Winlink?</vt:lpstr>
      <vt:lpstr>Slide 37</vt:lpstr>
      <vt:lpstr>DRATS</vt:lpstr>
      <vt:lpstr>DRATS</vt:lpstr>
      <vt:lpstr>Slide 40</vt:lpstr>
      <vt:lpstr>Slide 41</vt:lpstr>
      <vt:lpstr>WIN WARBLER</vt:lpstr>
      <vt:lpstr>WIN WARBLER - Modes</vt:lpstr>
      <vt:lpstr>Slide 44</vt:lpstr>
      <vt:lpstr>Slide 45</vt:lpstr>
      <vt:lpstr>RTTY</vt:lpstr>
      <vt:lpstr>Slide 47</vt:lpstr>
      <vt:lpstr>Slide 48</vt:lpstr>
      <vt:lpstr>Fldigi and FLmsg</vt:lpstr>
      <vt:lpstr>Slide 50</vt:lpstr>
      <vt:lpstr>Slide 51</vt:lpstr>
      <vt:lpstr>PSK31</vt:lpstr>
      <vt:lpstr>Slide 53</vt:lpstr>
      <vt:lpstr>Slide 54</vt:lpstr>
      <vt:lpstr>Using FLdigi</vt:lpstr>
      <vt:lpstr>Slide 56</vt:lpstr>
      <vt:lpstr>Slide 57</vt:lpstr>
      <vt:lpstr>FLMSG</vt:lpstr>
      <vt:lpstr>Slide 59</vt:lpstr>
      <vt:lpstr>How do I know the mode being worked?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QUESTIONS?</vt:lpstr>
      <vt:lpstr>LINKS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CLIENTS AND MODES</dc:title>
  <dc:creator>Bill</dc:creator>
  <cp:lastModifiedBy>Unauthorized User</cp:lastModifiedBy>
  <cp:revision>101</cp:revision>
  <dcterms:created xsi:type="dcterms:W3CDTF">2018-03-11T00:08:58Z</dcterms:created>
  <dcterms:modified xsi:type="dcterms:W3CDTF">2021-10-06T14:27:10Z</dcterms:modified>
</cp:coreProperties>
</file>