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8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9" r:id="rId12"/>
    <p:sldId id="265" r:id="rId13"/>
    <p:sldId id="272" r:id="rId14"/>
    <p:sldId id="271" r:id="rId15"/>
    <p:sldId id="273" r:id="rId16"/>
    <p:sldId id="266" r:id="rId17"/>
    <p:sldId id="267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ke Weathers" initials="MW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1166"/>
    <a:srgbClr val="FF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-486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pPr/>
              <a:t>10/11/2021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10/11/2021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10/11/2021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10/11/2021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10/11/2021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10/11/2021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10/11/2021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10/11/2021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10/11/2021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10/11/2021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10/11/2021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10/11/2021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10/11/2021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10/11/2021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10/11/2021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10/11/2021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10/11/2021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pPr/>
              <a:t>10/11/2021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rrl.org/tqsl-download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evinecentral.com/ham/grid_square.php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igc.arrl.org/leader-board.php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7C3B0E-BFC4-4205-9D4B-70EE80D940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International Grid Square Chase </a:t>
            </a:r>
            <a:r>
              <a:rPr lang="en-US"/>
              <a:t>&amp; LOTW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6AF9CBE-CAEA-4879-A15D-5D869CE08DB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GARS – 2018</a:t>
            </a:r>
          </a:p>
          <a:p>
            <a:r>
              <a:rPr lang="en-US" dirty="0"/>
              <a:t>De ND4V</a:t>
            </a:r>
          </a:p>
        </p:txBody>
      </p:sp>
    </p:spTree>
    <p:extLst>
      <p:ext uri="{BB962C8B-B14F-4D97-AF65-F5344CB8AC3E}">
        <p14:creationId xmlns:p14="http://schemas.microsoft.com/office/powerpoint/2010/main" xmlns="" val="38221280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0A4BEE-959B-449D-BBF7-BE3773F82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Did I mention that LOTW is a secure website?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CEED44C-55DA-45AE-B993-4AD80D4AE7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program called Trusted QSL (TQSL) is required to be on your computer.  GET IT HERE …</a:t>
            </a:r>
          </a:p>
          <a:p>
            <a:r>
              <a:rPr lang="en-US" dirty="0">
                <a:hlinkClick r:id="rId2"/>
              </a:rPr>
              <a:t>http://www.arrl.org/tqsl-download</a:t>
            </a:r>
            <a:r>
              <a:rPr lang="en-US" dirty="0"/>
              <a:t>  (I found it with google)</a:t>
            </a:r>
          </a:p>
          <a:p>
            <a:endParaRPr lang="en-US" dirty="0"/>
          </a:p>
          <a:p>
            <a:r>
              <a:rPr lang="en-US" dirty="0"/>
              <a:t>STEP 2 – START TQSL AND REQUEST A NEW CERTIFICATE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132543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Screen Clipping">
            <a:extLst>
              <a:ext uri="{FF2B5EF4-FFF2-40B4-BE49-F238E27FC236}">
                <a16:creationId xmlns:a16="http://schemas.microsoft.com/office/drawing/2014/main" xmlns="" id="{06E42909-9D0D-4A69-A531-4EF0C8D62F85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-524996" y="0"/>
            <a:ext cx="6286311" cy="6536476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E1C1603-A0F0-4803-9B4A-FD450D7FC8AF}"/>
              </a:ext>
            </a:extLst>
          </p:cNvPr>
          <p:cNvSpPr txBox="1"/>
          <p:nvPr/>
        </p:nvSpPr>
        <p:spPr>
          <a:xfrm>
            <a:off x="8117305" y="3296653"/>
            <a:ext cx="3793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https://lotw.arrl.org/lotw-help/getting-started-chart/</a:t>
            </a:r>
          </a:p>
        </p:txBody>
      </p:sp>
      <p:sp>
        <p:nvSpPr>
          <p:cNvPr id="2" name="Oval 1"/>
          <p:cNvSpPr/>
          <p:nvPr/>
        </p:nvSpPr>
        <p:spPr>
          <a:xfrm>
            <a:off x="3774332" y="885217"/>
            <a:ext cx="1789889" cy="933856"/>
          </a:xfrm>
          <a:prstGeom prst="ellipse">
            <a:avLst/>
          </a:prstGeom>
          <a:solidFill>
            <a:schemeClr val="lt1">
              <a:alpha val="11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02738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9BEA9F3-F9E3-4443-858B-9A44B48D85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073" y="390983"/>
            <a:ext cx="7468642" cy="5639587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xmlns="" id="{A43FFFF1-78CE-4B31-8134-DA2663C88D65}"/>
              </a:ext>
            </a:extLst>
          </p:cNvPr>
          <p:cNvSpPr/>
          <p:nvPr/>
        </p:nvSpPr>
        <p:spPr>
          <a:xfrm>
            <a:off x="2990286" y="465221"/>
            <a:ext cx="1172640" cy="505326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746021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Screen Clipping">
            <a:extLst>
              <a:ext uri="{FF2B5EF4-FFF2-40B4-BE49-F238E27FC236}">
                <a16:creationId xmlns:a16="http://schemas.microsoft.com/office/drawing/2014/main" xmlns="" id="{06E42909-9D0D-4A69-A531-4EF0C8D62F85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523133" y="28415"/>
            <a:ext cx="6286311" cy="6536476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E1C1603-A0F0-4803-9B4A-FD450D7FC8AF}"/>
              </a:ext>
            </a:extLst>
          </p:cNvPr>
          <p:cNvSpPr txBox="1"/>
          <p:nvPr/>
        </p:nvSpPr>
        <p:spPr>
          <a:xfrm>
            <a:off x="8117305" y="3296653"/>
            <a:ext cx="3793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https://lotw.arrl.org/lotw-help/getting-started-chart/</a:t>
            </a:r>
          </a:p>
        </p:txBody>
      </p:sp>
      <p:sp>
        <p:nvSpPr>
          <p:cNvPr id="2" name="Oval 1"/>
          <p:cNvSpPr/>
          <p:nvPr/>
        </p:nvSpPr>
        <p:spPr>
          <a:xfrm>
            <a:off x="5758249" y="468845"/>
            <a:ext cx="1878227" cy="3150973"/>
          </a:xfrm>
          <a:prstGeom prst="ellipse">
            <a:avLst/>
          </a:prstGeom>
          <a:solidFill>
            <a:schemeClr val="accent1">
              <a:alpha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732229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3140" y="289938"/>
            <a:ext cx="5486400" cy="3619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93525" y="2617821"/>
            <a:ext cx="5461000" cy="36068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042809" y="2023353"/>
            <a:ext cx="1138136" cy="301558"/>
          </a:xfrm>
          <a:prstGeom prst="ellipse">
            <a:avLst/>
          </a:prstGeom>
          <a:solidFill>
            <a:schemeClr val="accent2">
              <a:alpha val="19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838762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Screen Clipping">
            <a:extLst>
              <a:ext uri="{FF2B5EF4-FFF2-40B4-BE49-F238E27FC236}">
                <a16:creationId xmlns:a16="http://schemas.microsoft.com/office/drawing/2014/main" xmlns="" id="{06E42909-9D0D-4A69-A531-4EF0C8D62F85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251284" y="160762"/>
            <a:ext cx="6286311" cy="6536476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E1C1603-A0F0-4803-9B4A-FD450D7FC8AF}"/>
              </a:ext>
            </a:extLst>
          </p:cNvPr>
          <p:cNvSpPr txBox="1"/>
          <p:nvPr/>
        </p:nvSpPr>
        <p:spPr>
          <a:xfrm>
            <a:off x="8117305" y="3296653"/>
            <a:ext cx="3793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https://lotw.arrl.org/lotw-help/getting-started-chart/</a:t>
            </a:r>
          </a:p>
        </p:txBody>
      </p:sp>
      <p:sp>
        <p:nvSpPr>
          <p:cNvPr id="2" name="Oval 1"/>
          <p:cNvSpPr/>
          <p:nvPr/>
        </p:nvSpPr>
        <p:spPr>
          <a:xfrm>
            <a:off x="3436790" y="3805881"/>
            <a:ext cx="1915297" cy="1013254"/>
          </a:xfrm>
          <a:prstGeom prst="ellipse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Left Arrow 2"/>
          <p:cNvSpPr/>
          <p:nvPr/>
        </p:nvSpPr>
        <p:spPr>
          <a:xfrm>
            <a:off x="3620530" y="5128054"/>
            <a:ext cx="877329" cy="42013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231693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>
            <a:extLst>
              <a:ext uri="{FF2B5EF4-FFF2-40B4-BE49-F238E27FC236}">
                <a16:creationId xmlns:a16="http://schemas.microsoft.com/office/drawing/2014/main" xmlns="" id="{A6E4F52D-48E1-4550-9C6C-282828ABF8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650" y="218627"/>
            <a:ext cx="10202699" cy="642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373255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EE7CD5-AA0A-4248-BFFA-87923FCED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demo of LOTW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9F919FC-AF07-4B7E-B928-A9A480382E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Check LOTW for new QSLs</a:t>
            </a:r>
          </a:p>
          <a:p>
            <a:endParaRPr lang="en-US" dirty="0"/>
          </a:p>
          <a:p>
            <a:r>
              <a:rPr lang="en-US" dirty="0"/>
              <a:t>UPLOAD TQ8</a:t>
            </a:r>
          </a:p>
          <a:p>
            <a:endParaRPr lang="en-US" dirty="0"/>
          </a:p>
          <a:p>
            <a:r>
              <a:rPr lang="en-US" dirty="0"/>
              <a:t>RE-Check for New QSLs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41411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D893F6-8F98-4E0B-B3E6-B5104FFA9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grid square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5A5EF165-C4D9-4FF5-A15F-781D23DA1B5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8752" b="8752"/>
          <a:stretch>
            <a:fillRect/>
          </a:stretch>
        </p:blipFill>
        <p:spPr>
          <a:xfrm>
            <a:off x="738524" y="345810"/>
            <a:ext cx="10714951" cy="4588461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C871B5D4-E4F9-4D94-BE60-AD830354FBF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18 x 18 of the 2 letter grids = 324   (10 degrees latitude x 20 degrees longitude)</a:t>
            </a:r>
          </a:p>
          <a:p>
            <a:r>
              <a:rPr lang="en-US" dirty="0"/>
              <a:t>324 x 100 sub squares = 32,400     4 letter grid squares  (1 degree x 2 degrees)</a:t>
            </a:r>
          </a:p>
          <a:p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7022D0B4-6818-4C02-94E2-D6423D632572}"/>
              </a:ext>
            </a:extLst>
          </p:cNvPr>
          <p:cNvSpPr/>
          <p:nvPr/>
        </p:nvSpPr>
        <p:spPr>
          <a:xfrm>
            <a:off x="10218821" y="3352800"/>
            <a:ext cx="802105" cy="409074"/>
          </a:xfrm>
          <a:prstGeom prst="ellipse">
            <a:avLst/>
          </a:prstGeom>
          <a:solidFill>
            <a:srgbClr val="B31166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74400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5B12E0-54DA-43CB-91C7-2FE788600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2 letter and 4 letter sub-square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A3F4766-FDF5-4735-B004-05E52DD595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222" y="1239253"/>
            <a:ext cx="4667250" cy="2476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F00862C-A786-4475-AC70-081765313A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9536" y="3837940"/>
            <a:ext cx="4572000" cy="23336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686A3A1-B8B9-423D-970E-F2707310AE27}"/>
              </a:ext>
            </a:extLst>
          </p:cNvPr>
          <p:cNvSpPr txBox="1"/>
          <p:nvPr/>
        </p:nvSpPr>
        <p:spPr>
          <a:xfrm>
            <a:off x="810126" y="4916905"/>
            <a:ext cx="37859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Sydney AUS is QF56</a:t>
            </a:r>
          </a:p>
          <a:p>
            <a:endParaRPr lang="en-US" dirty="0"/>
          </a:p>
          <a:p>
            <a:r>
              <a:rPr lang="en-US" dirty="0"/>
              <a:t>Norcross is EM73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8767FFD8-9445-41E8-A4AF-5EFF2908B2FB}"/>
              </a:ext>
            </a:extLst>
          </p:cNvPr>
          <p:cNvSpPr/>
          <p:nvPr/>
        </p:nvSpPr>
        <p:spPr>
          <a:xfrm>
            <a:off x="8125326" y="4507832"/>
            <a:ext cx="529390" cy="288757"/>
          </a:xfrm>
          <a:prstGeom prst="ellipse">
            <a:avLst/>
          </a:prstGeom>
          <a:solidFill>
            <a:srgbClr val="FFFF00">
              <a:alpha val="1686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34743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925601-B03B-4C62-ADBE-ABB6A8298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is WALDO?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C543981-18A0-4C83-8C52-F3222CCA77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http://www.levinecentral.com/ham/grid_square.php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Google GRID SQUARE LOCATOR</a:t>
            </a:r>
          </a:p>
        </p:txBody>
      </p:sp>
    </p:spTree>
    <p:extLst>
      <p:ext uri="{BB962C8B-B14F-4D97-AF65-F5344CB8AC3E}">
        <p14:creationId xmlns:p14="http://schemas.microsoft.com/office/powerpoint/2010/main" xmlns="" val="146886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2ACCA5-D78B-4557-8974-55010B6C6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421" y="252192"/>
            <a:ext cx="9136434" cy="633555"/>
          </a:xfrm>
        </p:spPr>
        <p:txBody>
          <a:bodyPr/>
          <a:lstStyle/>
          <a:p>
            <a:r>
              <a:rPr lang="en-US" dirty="0"/>
              <a:t>CQ GRID SQUARE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57977245-0C50-4AE1-B73C-E7F3F74EC5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8083" y="1015952"/>
            <a:ext cx="9775833" cy="5725074"/>
          </a:xfrm>
        </p:spPr>
      </p:pic>
    </p:spTree>
    <p:extLst>
      <p:ext uri="{BB962C8B-B14F-4D97-AF65-F5344CB8AC3E}">
        <p14:creationId xmlns:p14="http://schemas.microsoft.com/office/powerpoint/2010/main" xmlns="" val="688234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8D7EA5-52B5-4409-9537-22DC89FC8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2202250"/>
          </a:xfrm>
        </p:spPr>
        <p:txBody>
          <a:bodyPr/>
          <a:lstStyle/>
          <a:p>
            <a:r>
              <a:rPr lang="en-US" dirty="0"/>
              <a:t>What’s the object of the game?</a:t>
            </a:r>
            <a:br>
              <a:rPr lang="en-US" dirty="0"/>
            </a:br>
            <a:r>
              <a:rPr lang="en-US" dirty="0"/>
              <a:t>Work as many grids on as many bands as possible!  EACH MONTH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B338B523-EC71-4879-843D-8BB0C142FB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658835340"/>
              </p:ext>
            </p:extLst>
          </p:nvPr>
        </p:nvGraphicFramePr>
        <p:xfrm>
          <a:off x="1919288" y="3559968"/>
          <a:ext cx="8315580" cy="18304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2965">
                  <a:extLst>
                    <a:ext uri="{9D8B030D-6E8A-4147-A177-3AD203B41FA5}">
                      <a16:colId xmlns:a16="http://schemas.microsoft.com/office/drawing/2014/main" xmlns="" val="572912902"/>
                    </a:ext>
                  </a:extLst>
                </a:gridCol>
                <a:gridCol w="692965">
                  <a:extLst>
                    <a:ext uri="{9D8B030D-6E8A-4147-A177-3AD203B41FA5}">
                      <a16:colId xmlns:a16="http://schemas.microsoft.com/office/drawing/2014/main" xmlns="" val="1391191569"/>
                    </a:ext>
                  </a:extLst>
                </a:gridCol>
                <a:gridCol w="692965">
                  <a:extLst>
                    <a:ext uri="{9D8B030D-6E8A-4147-A177-3AD203B41FA5}">
                      <a16:colId xmlns:a16="http://schemas.microsoft.com/office/drawing/2014/main" xmlns="" val="1569698646"/>
                    </a:ext>
                  </a:extLst>
                </a:gridCol>
                <a:gridCol w="692965">
                  <a:extLst>
                    <a:ext uri="{9D8B030D-6E8A-4147-A177-3AD203B41FA5}">
                      <a16:colId xmlns:a16="http://schemas.microsoft.com/office/drawing/2014/main" xmlns="" val="26487426"/>
                    </a:ext>
                  </a:extLst>
                </a:gridCol>
                <a:gridCol w="692965">
                  <a:extLst>
                    <a:ext uri="{9D8B030D-6E8A-4147-A177-3AD203B41FA5}">
                      <a16:colId xmlns:a16="http://schemas.microsoft.com/office/drawing/2014/main" xmlns="" val="3797969563"/>
                    </a:ext>
                  </a:extLst>
                </a:gridCol>
                <a:gridCol w="692965">
                  <a:extLst>
                    <a:ext uri="{9D8B030D-6E8A-4147-A177-3AD203B41FA5}">
                      <a16:colId xmlns:a16="http://schemas.microsoft.com/office/drawing/2014/main" xmlns="" val="959405113"/>
                    </a:ext>
                  </a:extLst>
                </a:gridCol>
                <a:gridCol w="692965">
                  <a:extLst>
                    <a:ext uri="{9D8B030D-6E8A-4147-A177-3AD203B41FA5}">
                      <a16:colId xmlns:a16="http://schemas.microsoft.com/office/drawing/2014/main" xmlns="" val="3952093664"/>
                    </a:ext>
                  </a:extLst>
                </a:gridCol>
                <a:gridCol w="692965">
                  <a:extLst>
                    <a:ext uri="{9D8B030D-6E8A-4147-A177-3AD203B41FA5}">
                      <a16:colId xmlns:a16="http://schemas.microsoft.com/office/drawing/2014/main" xmlns="" val="3061729502"/>
                    </a:ext>
                  </a:extLst>
                </a:gridCol>
                <a:gridCol w="692965">
                  <a:extLst>
                    <a:ext uri="{9D8B030D-6E8A-4147-A177-3AD203B41FA5}">
                      <a16:colId xmlns:a16="http://schemas.microsoft.com/office/drawing/2014/main" xmlns="" val="912323081"/>
                    </a:ext>
                  </a:extLst>
                </a:gridCol>
                <a:gridCol w="692965">
                  <a:extLst>
                    <a:ext uri="{9D8B030D-6E8A-4147-A177-3AD203B41FA5}">
                      <a16:colId xmlns:a16="http://schemas.microsoft.com/office/drawing/2014/main" xmlns="" val="1903332835"/>
                    </a:ext>
                  </a:extLst>
                </a:gridCol>
                <a:gridCol w="692965">
                  <a:extLst>
                    <a:ext uri="{9D8B030D-6E8A-4147-A177-3AD203B41FA5}">
                      <a16:colId xmlns:a16="http://schemas.microsoft.com/office/drawing/2014/main" xmlns="" val="741862442"/>
                    </a:ext>
                  </a:extLst>
                </a:gridCol>
                <a:gridCol w="692965">
                  <a:extLst>
                    <a:ext uri="{9D8B030D-6E8A-4147-A177-3AD203B41FA5}">
                      <a16:colId xmlns:a16="http://schemas.microsoft.com/office/drawing/2014/main" xmlns="" val="2676526142"/>
                    </a:ext>
                  </a:extLst>
                </a:gridCol>
              </a:tblGrid>
              <a:tr h="29130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EM73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754856396"/>
                  </a:ext>
                </a:extLst>
              </a:tr>
              <a:tr h="305874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160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123864301"/>
                  </a:ext>
                </a:extLst>
              </a:tr>
              <a:tr h="3204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Phone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rgbClr val="92D050"/>
                          </a:solidFill>
                          <a:effectLst/>
                          <a:highlight>
                            <a:srgbClr val="000000"/>
                          </a:highlight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92D050"/>
                        </a:solidFill>
                        <a:effectLst/>
                        <a:highlight>
                          <a:srgbClr val="00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solidFill>
                            <a:srgbClr val="92D050"/>
                          </a:solidFill>
                          <a:effectLst/>
                          <a:highlight>
                            <a:srgbClr val="000000"/>
                          </a:highlight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92D050"/>
                        </a:solidFill>
                        <a:effectLst/>
                        <a:highlight>
                          <a:srgbClr val="00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solidFill>
                            <a:srgbClr val="92D050"/>
                          </a:solidFill>
                          <a:effectLst/>
                          <a:highlight>
                            <a:srgbClr val="000000"/>
                          </a:highlight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92D050"/>
                        </a:solidFill>
                        <a:effectLst/>
                        <a:highlight>
                          <a:srgbClr val="00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rgbClr val="92D050"/>
                          </a:solidFill>
                          <a:effectLst/>
                          <a:highlight>
                            <a:srgbClr val="000000"/>
                          </a:highlight>
                        </a:rPr>
                        <a:t> XXXXXXX</a:t>
                      </a:r>
                    </a:p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92D050"/>
                          </a:solidFill>
                          <a:effectLst/>
                          <a:highlight>
                            <a:srgbClr val="000000"/>
                          </a:highlight>
                          <a:latin typeface="Calibri" panose="020F0502020204030204" pitchFamily="34" charset="0"/>
                        </a:rPr>
                        <a:t> XXXXXXXX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rgbClr val="92D050"/>
                          </a:solidFill>
                          <a:effectLst/>
                          <a:highlight>
                            <a:srgbClr val="000000"/>
                          </a:highlight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92D050"/>
                        </a:solidFill>
                        <a:effectLst/>
                        <a:highlight>
                          <a:srgbClr val="00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solidFill>
                            <a:srgbClr val="92D050"/>
                          </a:solidFill>
                          <a:effectLst/>
                          <a:highlight>
                            <a:srgbClr val="000000"/>
                          </a:highlight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92D050"/>
                        </a:solidFill>
                        <a:effectLst/>
                        <a:highlight>
                          <a:srgbClr val="00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solidFill>
                            <a:srgbClr val="92D050"/>
                          </a:solidFill>
                          <a:effectLst/>
                          <a:highlight>
                            <a:srgbClr val="000000"/>
                          </a:highlight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92D050"/>
                        </a:solidFill>
                        <a:effectLst/>
                        <a:highlight>
                          <a:srgbClr val="00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solidFill>
                            <a:srgbClr val="92D050"/>
                          </a:solidFill>
                          <a:effectLst/>
                          <a:highlight>
                            <a:srgbClr val="000000"/>
                          </a:highlight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92D050"/>
                        </a:solidFill>
                        <a:effectLst/>
                        <a:highlight>
                          <a:srgbClr val="00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solidFill>
                            <a:srgbClr val="92D050"/>
                          </a:solidFill>
                          <a:effectLst/>
                          <a:highlight>
                            <a:srgbClr val="000000"/>
                          </a:highlight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92D050"/>
                        </a:solidFill>
                        <a:effectLst/>
                        <a:highlight>
                          <a:srgbClr val="00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solidFill>
                            <a:srgbClr val="92D050"/>
                          </a:solidFill>
                          <a:effectLst/>
                          <a:highlight>
                            <a:srgbClr val="000000"/>
                          </a:highlight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92D050"/>
                        </a:solidFill>
                        <a:effectLst/>
                        <a:highlight>
                          <a:srgbClr val="00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solidFill>
                            <a:srgbClr val="92D050"/>
                          </a:solidFill>
                          <a:effectLst/>
                          <a:highlight>
                            <a:srgbClr val="000000"/>
                          </a:highlight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92D050"/>
                        </a:solidFill>
                        <a:effectLst/>
                        <a:highlight>
                          <a:srgbClr val="00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379223257"/>
                  </a:ext>
                </a:extLst>
              </a:tr>
              <a:tr h="30587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CW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rgbClr val="92D050"/>
                          </a:solidFill>
                          <a:effectLst/>
                          <a:highlight>
                            <a:srgbClr val="000000"/>
                          </a:highlight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92D050"/>
                        </a:solidFill>
                        <a:effectLst/>
                        <a:highlight>
                          <a:srgbClr val="00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solidFill>
                            <a:srgbClr val="92D050"/>
                          </a:solidFill>
                          <a:effectLst/>
                          <a:highlight>
                            <a:srgbClr val="000000"/>
                          </a:highlight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92D050"/>
                        </a:solidFill>
                        <a:effectLst/>
                        <a:highlight>
                          <a:srgbClr val="00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solidFill>
                            <a:srgbClr val="92D050"/>
                          </a:solidFill>
                          <a:effectLst/>
                          <a:highlight>
                            <a:srgbClr val="000000"/>
                          </a:highlight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92D050"/>
                        </a:solidFill>
                        <a:effectLst/>
                        <a:highlight>
                          <a:srgbClr val="00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rgbClr val="92D050"/>
                          </a:solidFill>
                          <a:effectLst/>
                          <a:highlight>
                            <a:srgbClr val="000000"/>
                          </a:highlight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92D050"/>
                        </a:solidFill>
                        <a:effectLst/>
                        <a:highlight>
                          <a:srgbClr val="00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solidFill>
                            <a:srgbClr val="92D050"/>
                          </a:solidFill>
                          <a:effectLst/>
                          <a:highlight>
                            <a:srgbClr val="000000"/>
                          </a:highlight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92D050"/>
                        </a:solidFill>
                        <a:effectLst/>
                        <a:highlight>
                          <a:srgbClr val="00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solidFill>
                            <a:srgbClr val="92D050"/>
                          </a:solidFill>
                          <a:effectLst/>
                          <a:highlight>
                            <a:srgbClr val="000000"/>
                          </a:highlight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92D050"/>
                        </a:solidFill>
                        <a:effectLst/>
                        <a:highlight>
                          <a:srgbClr val="00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solidFill>
                            <a:srgbClr val="92D050"/>
                          </a:solidFill>
                          <a:effectLst/>
                          <a:highlight>
                            <a:srgbClr val="000000"/>
                          </a:highlight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92D050"/>
                        </a:solidFill>
                        <a:effectLst/>
                        <a:highlight>
                          <a:srgbClr val="00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solidFill>
                            <a:srgbClr val="92D050"/>
                          </a:solidFill>
                          <a:effectLst/>
                          <a:highlight>
                            <a:srgbClr val="000000"/>
                          </a:highlight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92D050"/>
                        </a:solidFill>
                        <a:effectLst/>
                        <a:highlight>
                          <a:srgbClr val="00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solidFill>
                            <a:srgbClr val="92D050"/>
                          </a:solidFill>
                          <a:effectLst/>
                          <a:highlight>
                            <a:srgbClr val="000000"/>
                          </a:highlight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92D050"/>
                        </a:solidFill>
                        <a:effectLst/>
                        <a:highlight>
                          <a:srgbClr val="00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rgbClr val="92D050"/>
                          </a:solidFill>
                          <a:effectLst/>
                          <a:highlight>
                            <a:srgbClr val="000000"/>
                          </a:highlight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92D050"/>
                        </a:solidFill>
                        <a:effectLst/>
                        <a:highlight>
                          <a:srgbClr val="00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solidFill>
                            <a:srgbClr val="92D050"/>
                          </a:solidFill>
                          <a:effectLst/>
                          <a:highlight>
                            <a:srgbClr val="000000"/>
                          </a:highlight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92D050"/>
                        </a:solidFill>
                        <a:effectLst/>
                        <a:highlight>
                          <a:srgbClr val="00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424584711"/>
                  </a:ext>
                </a:extLst>
              </a:tr>
              <a:tr h="29130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Digital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rgbClr val="92D050"/>
                          </a:solidFill>
                          <a:effectLst/>
                          <a:highlight>
                            <a:srgbClr val="000000"/>
                          </a:highlight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92D050"/>
                        </a:solidFill>
                        <a:effectLst/>
                        <a:highlight>
                          <a:srgbClr val="00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rgbClr val="92D050"/>
                          </a:solidFill>
                          <a:effectLst/>
                          <a:highlight>
                            <a:srgbClr val="000000"/>
                          </a:highlight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92D050"/>
                        </a:solidFill>
                        <a:effectLst/>
                        <a:highlight>
                          <a:srgbClr val="00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rgbClr val="92D050"/>
                          </a:solidFill>
                          <a:effectLst/>
                          <a:highlight>
                            <a:srgbClr val="000000"/>
                          </a:highlight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92D050"/>
                        </a:solidFill>
                        <a:effectLst/>
                        <a:highlight>
                          <a:srgbClr val="00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rgbClr val="92D050"/>
                          </a:solidFill>
                          <a:effectLst/>
                          <a:highlight>
                            <a:srgbClr val="000000"/>
                          </a:highlight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92D050"/>
                        </a:solidFill>
                        <a:effectLst/>
                        <a:highlight>
                          <a:srgbClr val="00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rgbClr val="92D050"/>
                          </a:solidFill>
                          <a:effectLst/>
                          <a:highlight>
                            <a:srgbClr val="000000"/>
                          </a:highlight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92D050"/>
                        </a:solidFill>
                        <a:effectLst/>
                        <a:highlight>
                          <a:srgbClr val="00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rgbClr val="92D050"/>
                          </a:solidFill>
                          <a:effectLst/>
                          <a:highlight>
                            <a:srgbClr val="000000"/>
                          </a:highlight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92D050"/>
                        </a:solidFill>
                        <a:effectLst/>
                        <a:highlight>
                          <a:srgbClr val="00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rgbClr val="92D050"/>
                          </a:solidFill>
                          <a:effectLst/>
                          <a:highlight>
                            <a:srgbClr val="000000"/>
                          </a:highlight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92D050"/>
                        </a:solidFill>
                        <a:effectLst/>
                        <a:highlight>
                          <a:srgbClr val="00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solidFill>
                            <a:srgbClr val="92D050"/>
                          </a:solidFill>
                          <a:effectLst/>
                          <a:highlight>
                            <a:srgbClr val="000000"/>
                          </a:highlight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92D050"/>
                        </a:solidFill>
                        <a:effectLst/>
                        <a:highlight>
                          <a:srgbClr val="00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rgbClr val="92D050"/>
                          </a:solidFill>
                          <a:effectLst/>
                          <a:highlight>
                            <a:srgbClr val="000000"/>
                          </a:highlight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92D050"/>
                        </a:solidFill>
                        <a:effectLst/>
                        <a:highlight>
                          <a:srgbClr val="00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rgbClr val="92D050"/>
                          </a:solidFill>
                          <a:effectLst/>
                          <a:highlight>
                            <a:srgbClr val="000000"/>
                          </a:highlight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92D050"/>
                        </a:solidFill>
                        <a:effectLst/>
                        <a:highlight>
                          <a:srgbClr val="00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rgbClr val="92D050"/>
                          </a:solidFill>
                          <a:effectLst/>
                          <a:highlight>
                            <a:srgbClr val="000000"/>
                          </a:highlight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92D050"/>
                        </a:solidFill>
                        <a:effectLst/>
                        <a:highlight>
                          <a:srgbClr val="00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11577022"/>
                  </a:ext>
                </a:extLst>
              </a:tr>
              <a:tr h="291309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32 Points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Available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If you just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Work your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Next door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neighbor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8108934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108340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C17E1F-6090-4B15-B0A1-F5C7FE356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UPLOAD your contact to LOTW and for each match you get 1 point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401949B-AAC9-46D4-9DB4-85117A146E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Your monthly progress is tracked automatically (updated several times a day)  at</a:t>
            </a:r>
          </a:p>
          <a:p>
            <a:pPr lvl="1"/>
            <a:r>
              <a:rPr lang="en-US" dirty="0">
                <a:hlinkClick r:id="rId2"/>
              </a:rPr>
              <a:t>https://igc.arrl.org/leader-board.php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Demo the website</a:t>
            </a:r>
          </a:p>
          <a:p>
            <a:pPr lvl="1"/>
            <a:endParaRPr lang="en-US" dirty="0"/>
          </a:p>
          <a:p>
            <a:r>
              <a:rPr lang="en-US" dirty="0"/>
              <a:t>At the end of the year, the monthly totals will be combined and your overall finish determined.  Certificates ? Probably!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734141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B55BE7-B0BE-4451-9751-86816F6AA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this Logbook of the World ?</a:t>
            </a:r>
            <a:br>
              <a:rPr lang="en-US" dirty="0"/>
            </a:br>
            <a:r>
              <a:rPr lang="en-US" dirty="0"/>
              <a:t>How do I get in?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FF1C120-43D6-4797-A106-1D7CC5477F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LOTW is a secure website where one uploads an encrypted file.</a:t>
            </a:r>
          </a:p>
          <a:p>
            <a:endParaRPr lang="en-US" dirty="0"/>
          </a:p>
          <a:p>
            <a:r>
              <a:rPr lang="en-US" dirty="0"/>
              <a:t>LOTW compares your file with every other file that has been loaded and tells you when you have a match</a:t>
            </a:r>
          </a:p>
          <a:p>
            <a:endParaRPr lang="en-US" dirty="0"/>
          </a:p>
          <a:p>
            <a:r>
              <a:rPr lang="en-US" dirty="0"/>
              <a:t>These matches are just like QSL cards and can be used to claim awards – DXCC, WAS, VUCC, CQ WPX, and coming soon CQ WAZ</a:t>
            </a:r>
          </a:p>
          <a:p>
            <a:endParaRPr lang="en-US" dirty="0"/>
          </a:p>
          <a:p>
            <a:r>
              <a:rPr lang="en-US" dirty="0"/>
              <a:t>The primary advantages are the savings in postage and time.</a:t>
            </a:r>
          </a:p>
        </p:txBody>
      </p:sp>
    </p:spTree>
    <p:extLst>
      <p:ext uri="{BB962C8B-B14F-4D97-AF65-F5344CB8AC3E}">
        <p14:creationId xmlns:p14="http://schemas.microsoft.com/office/powerpoint/2010/main" xmlns="" val="2426938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38FB9B-2364-42A9-8776-E1623064E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LOTW and your logging program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CE614C5-40FB-4382-8188-D0209FD069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logging programs have automated the upload process</a:t>
            </a:r>
          </a:p>
          <a:p>
            <a:endParaRPr lang="en-US" dirty="0"/>
          </a:p>
          <a:p>
            <a:r>
              <a:rPr lang="en-US" dirty="0"/>
              <a:t>LOTW also allows one to download the QSL’s </a:t>
            </a:r>
          </a:p>
          <a:p>
            <a:endParaRPr lang="en-US" dirty="0"/>
          </a:p>
          <a:p>
            <a:r>
              <a:rPr lang="en-US" dirty="0"/>
              <a:t>Many logging programs have also automated the download process.  </a:t>
            </a:r>
          </a:p>
          <a:p>
            <a:endParaRPr lang="en-US" dirty="0"/>
          </a:p>
          <a:p>
            <a:r>
              <a:rPr lang="en-US" dirty="0"/>
              <a:t>Facilitates award tracking</a:t>
            </a:r>
          </a:p>
        </p:txBody>
      </p:sp>
    </p:spTree>
    <p:extLst>
      <p:ext uri="{BB962C8B-B14F-4D97-AF65-F5344CB8AC3E}">
        <p14:creationId xmlns:p14="http://schemas.microsoft.com/office/powerpoint/2010/main" xmlns="" val="2124350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A207AED3-9ABC-4A18-9978-A59B65688B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182</TotalTime>
  <Words>359</Words>
  <Application>Microsoft Office PowerPoint</Application>
  <PresentationFormat>Custom</PresentationFormat>
  <Paragraphs>119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Ion</vt:lpstr>
      <vt:lpstr>International Grid Square Chase &amp; LOTW</vt:lpstr>
      <vt:lpstr>What is a grid square</vt:lpstr>
      <vt:lpstr>The 2 letter and 4 letter sub-square</vt:lpstr>
      <vt:lpstr>Where is WALDO?</vt:lpstr>
      <vt:lpstr>CQ GRID SQUARE</vt:lpstr>
      <vt:lpstr>What’s the object of the game? Work as many grids on as many bands as possible!  EACH MONTH</vt:lpstr>
      <vt:lpstr>UPLOAD your contact to LOTW and for each match you get 1 point</vt:lpstr>
      <vt:lpstr>What is this Logbook of the World ? How do I get in?</vt:lpstr>
      <vt:lpstr>LOTW and your logging program </vt:lpstr>
      <vt:lpstr>Did I mention that LOTW is a secure website? </vt:lpstr>
      <vt:lpstr>Slide 11</vt:lpstr>
      <vt:lpstr>Slide 12</vt:lpstr>
      <vt:lpstr>Slide 13</vt:lpstr>
      <vt:lpstr>Slide 14</vt:lpstr>
      <vt:lpstr>Slide 15</vt:lpstr>
      <vt:lpstr>Slide 16</vt:lpstr>
      <vt:lpstr>Quick demo of LOTW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LOTW &amp; International Grid Square Chase</dc:title>
  <dc:creator>Mike Weathers</dc:creator>
  <cp:lastModifiedBy>Dallas KD4HNX</cp:lastModifiedBy>
  <cp:revision>19</cp:revision>
  <dcterms:created xsi:type="dcterms:W3CDTF">2018-01-12T20:19:11Z</dcterms:created>
  <dcterms:modified xsi:type="dcterms:W3CDTF">2021-10-11T12:02:36Z</dcterms:modified>
</cp:coreProperties>
</file>