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78" r:id="rId8"/>
    <p:sldId id="258" r:id="rId9"/>
    <p:sldId id="267" r:id="rId10"/>
    <p:sldId id="275" r:id="rId11"/>
    <p:sldId id="259" r:id="rId12"/>
    <p:sldId id="260" r:id="rId13"/>
    <p:sldId id="276" r:id="rId14"/>
    <p:sldId id="261" r:id="rId15"/>
    <p:sldId id="268" r:id="rId16"/>
    <p:sldId id="269" r:id="rId17"/>
    <p:sldId id="270" r:id="rId18"/>
    <p:sldId id="271" r:id="rId19"/>
    <p:sldId id="262" r:id="rId20"/>
    <p:sldId id="274" r:id="rId21"/>
    <p:sldId id="273" r:id="rId22"/>
    <p:sldId id="272" r:id="rId23"/>
    <p:sldId id="277" r:id="rId2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balloonsolutions.com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cker.habhub.org/" TargetMode="External"/><Relationship Id="rId7" Type="http://schemas.openxmlformats.org/officeDocument/2006/relationships/hyperlink" Target="http://superlaunch.org/" TargetMode="External"/><Relationship Id="rId2" Type="http://schemas.openxmlformats.org/officeDocument/2006/relationships/hyperlink" Target="https://ukhas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hab.org/" TargetMode="External"/><Relationship Id="rId5" Type="http://schemas.openxmlformats.org/officeDocument/2006/relationships/hyperlink" Target="http://aprs.fi/" TargetMode="External"/><Relationship Id="rId4" Type="http://schemas.openxmlformats.org/officeDocument/2006/relationships/hyperlink" Target="https://habhub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ound Diagonal Corner 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144" b="22912"/>
          <a:stretch/>
        </p:blipFill>
        <p:spPr>
          <a:xfrm>
            <a:off x="6421396" y="1136606"/>
            <a:ext cx="4635581" cy="2202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417" r="12543"/>
          <a:stretch/>
        </p:blipFill>
        <p:spPr>
          <a:xfrm rot="10800000">
            <a:off x="6421395" y="3507550"/>
            <a:ext cx="2237357" cy="2206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3" r="2" b="18574"/>
          <a:stretch/>
        </p:blipFill>
        <p:spPr>
          <a:xfrm>
            <a:off x="8819619" y="3503824"/>
            <a:ext cx="2237359" cy="2210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5" y="1113282"/>
            <a:ext cx="3734941" cy="2396681"/>
          </a:xfrm>
        </p:spPr>
        <p:txBody>
          <a:bodyPr>
            <a:normAutofit/>
          </a:bodyPr>
          <a:lstStyle/>
          <a:p>
            <a:r>
              <a:rPr lang="en-US" dirty="0"/>
              <a:t>Balloons Carrying Ham Radio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3734942" cy="205272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321+ Days, 20 times Around the world</a:t>
            </a:r>
          </a:p>
          <a:p>
            <a:endParaRPr lang="en-US" sz="2800" dirty="0"/>
          </a:p>
          <a:p>
            <a:r>
              <a:rPr lang="en-US" sz="2800" dirty="0"/>
              <a:t>Alan Adamson – W7QO</a:t>
            </a:r>
            <a:br>
              <a:rPr lang="en-US" sz="2800" dirty="0"/>
            </a:br>
            <a:r>
              <a:rPr lang="en-US" sz="2800" dirty="0"/>
              <a:t>Atlanta, GA</a:t>
            </a:r>
          </a:p>
        </p:txBody>
      </p:sp>
    </p:spTree>
    <p:extLst>
      <p:ext uri="{BB962C8B-B14F-4D97-AF65-F5344CB8AC3E}">
        <p14:creationId xmlns:p14="http://schemas.microsoft.com/office/powerpoint/2010/main" val="1636642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46" y="648349"/>
            <a:ext cx="3135571" cy="5574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74" y="858074"/>
            <a:ext cx="7774890" cy="4373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7186" y="5761032"/>
            <a:ext cx="430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UP and downs of that first launch!</a:t>
            </a:r>
          </a:p>
        </p:txBody>
      </p:sp>
    </p:spTree>
    <p:extLst>
      <p:ext uri="{BB962C8B-B14F-4D97-AF65-F5344CB8AC3E}">
        <p14:creationId xmlns:p14="http://schemas.microsoft.com/office/powerpoint/2010/main" val="353405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8359" y="4558613"/>
            <a:ext cx="3377514" cy="18998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53" y="360904"/>
            <a:ext cx="2993916" cy="17111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31092"/>
            <a:ext cx="6551608" cy="4942236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Extreme low weight</a:t>
            </a:r>
          </a:p>
          <a:p>
            <a:pPr lvl="1"/>
            <a:r>
              <a:rPr lang="en-US" sz="1600" dirty="0"/>
              <a:t>~1.5 grams or less</a:t>
            </a:r>
          </a:p>
          <a:p>
            <a:r>
              <a:rPr lang="en-US" sz="1800" dirty="0"/>
              <a:t>Integrated Solar MPPT/SMPS</a:t>
            </a:r>
          </a:p>
          <a:p>
            <a:r>
              <a:rPr lang="en-US" sz="1800" dirty="0"/>
              <a:t>Extreme low power consumption</a:t>
            </a:r>
          </a:p>
          <a:p>
            <a:pPr lvl="1"/>
            <a:r>
              <a:rPr lang="en-US" sz="1600" dirty="0"/>
              <a:t>Can run from a Supercapacitor/Solar</a:t>
            </a:r>
          </a:p>
          <a:p>
            <a:r>
              <a:rPr lang="en-US" sz="1800" dirty="0"/>
              <a:t>Sensors</a:t>
            </a:r>
          </a:p>
          <a:p>
            <a:pPr lvl="1"/>
            <a:r>
              <a:rPr lang="en-US" sz="1600" dirty="0"/>
              <a:t>Position</a:t>
            </a:r>
          </a:p>
          <a:p>
            <a:pPr lvl="1"/>
            <a:r>
              <a:rPr lang="en-US" sz="1600" dirty="0"/>
              <a:t>Temp</a:t>
            </a:r>
          </a:p>
          <a:p>
            <a:pPr lvl="1"/>
            <a:r>
              <a:rPr lang="en-US" sz="1600" dirty="0" err="1"/>
              <a:t>Baro</a:t>
            </a:r>
            <a:r>
              <a:rPr lang="en-US" sz="1600" dirty="0"/>
              <a:t> Pressure</a:t>
            </a:r>
          </a:p>
          <a:p>
            <a:r>
              <a:rPr lang="en-US" sz="1800" dirty="0"/>
              <a:t>Anywhere Communications</a:t>
            </a:r>
          </a:p>
          <a:p>
            <a:pPr lvl="1"/>
            <a:r>
              <a:rPr lang="en-US" sz="1600" dirty="0"/>
              <a:t>APRS &amp; WSPR (dual radios)</a:t>
            </a:r>
          </a:p>
          <a:p>
            <a:pPr lvl="1"/>
            <a:r>
              <a:rPr lang="en-US" sz="1600" dirty="0"/>
              <a:t>Frequency agility 2.5khz to 1050Mhz</a:t>
            </a:r>
          </a:p>
          <a:p>
            <a:pPr lvl="1"/>
            <a:r>
              <a:rPr lang="en-US" sz="1600" dirty="0"/>
              <a:t>Frequency Stability - TCXO</a:t>
            </a:r>
          </a:p>
          <a:p>
            <a:pPr lvl="1"/>
            <a:r>
              <a:rPr lang="en-US" sz="1600" dirty="0"/>
              <a:t>Geofenced QSY based upon local operating practices w/lockout</a:t>
            </a:r>
          </a:p>
          <a:p>
            <a:pPr lvl="1"/>
            <a:r>
              <a:rPr lang="en-US" sz="1600" dirty="0"/>
              <a:t>ESD/Lightning protection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50" y="1579545"/>
            <a:ext cx="5387762" cy="30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076"/>
            <a:ext cx="9905998" cy="1478570"/>
          </a:xfrm>
        </p:spPr>
        <p:txBody>
          <a:bodyPr/>
          <a:lstStyle/>
          <a:p>
            <a:r>
              <a:rPr lang="en-US" dirty="0" err="1"/>
              <a:t>Hw</a:t>
            </a:r>
            <a:r>
              <a:rPr lang="en-US" dirty="0"/>
              <a:t>/SW Test Flight – Day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01" y="211263"/>
            <a:ext cx="3850710" cy="266180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46026" y="1193431"/>
            <a:ext cx="9905999" cy="5254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Everything's New</a:t>
            </a:r>
          </a:p>
          <a:p>
            <a:pPr lvl="1"/>
            <a:r>
              <a:rPr lang="en-US" sz="1600" dirty="0"/>
              <a:t>Tracker</a:t>
            </a:r>
          </a:p>
          <a:p>
            <a:pPr lvl="2"/>
            <a:r>
              <a:rPr lang="en-US" sz="1400" dirty="0"/>
              <a:t>9 grams total weight</a:t>
            </a:r>
          </a:p>
          <a:p>
            <a:pPr lvl="2"/>
            <a:r>
              <a:rPr lang="en-US" sz="1400" dirty="0"/>
              <a:t>No battery, uses a Supercapacitor/Solar</a:t>
            </a:r>
          </a:p>
          <a:p>
            <a:pPr lvl="2"/>
            <a:r>
              <a:rPr lang="en-US" sz="1400" dirty="0"/>
              <a:t>Prototype board with *blue wires*</a:t>
            </a:r>
          </a:p>
          <a:p>
            <a:pPr lvl="1"/>
            <a:r>
              <a:rPr lang="en-US" sz="1600" dirty="0"/>
              <a:t>Envelope</a:t>
            </a:r>
          </a:p>
          <a:p>
            <a:pPr lvl="2"/>
            <a:r>
              <a:rPr lang="en-US" sz="1400" dirty="0">
                <a:hlinkClick r:id="rId3"/>
              </a:rPr>
              <a:t>http://www.scientificballoonsolutions.com</a:t>
            </a:r>
            <a:endParaRPr lang="en-US" sz="1400" dirty="0"/>
          </a:p>
          <a:p>
            <a:pPr lvl="3"/>
            <a:r>
              <a:rPr lang="en-US" sz="1100" dirty="0"/>
              <a:t>SBS-13 – 7.5’ x 3’, Approx. .5cu meter volume</a:t>
            </a:r>
          </a:p>
          <a:p>
            <a:pPr lvl="1"/>
            <a:r>
              <a:rPr lang="en-US" sz="1600" dirty="0"/>
              <a:t>Radios (10mW output each)</a:t>
            </a:r>
          </a:p>
          <a:p>
            <a:pPr lvl="2"/>
            <a:r>
              <a:rPr lang="en-US" sz="1400" dirty="0"/>
              <a:t>APRS – geofence frequency selection for WW coverage</a:t>
            </a:r>
          </a:p>
          <a:p>
            <a:pPr lvl="2"/>
            <a:r>
              <a:rPr lang="en-US" sz="1400" dirty="0"/>
              <a:t>WSPR – 14.0956Mhz with telemetry overlay</a:t>
            </a:r>
          </a:p>
          <a:p>
            <a:pPr lvl="2"/>
            <a:r>
              <a:rPr lang="en-US" sz="1400" dirty="0"/>
              <a:t>APRS and WSPR antennas (vertical dipoles)</a:t>
            </a:r>
          </a:p>
          <a:p>
            <a:pPr lvl="1"/>
            <a:r>
              <a:rPr lang="en-US" sz="1600" dirty="0"/>
              <a:t>Process</a:t>
            </a:r>
          </a:p>
          <a:p>
            <a:pPr lvl="2"/>
            <a:r>
              <a:rPr lang="en-US" sz="1400" dirty="0"/>
              <a:t>Fill to total payload/balloon weight PLUS 4-5grams (free-lift)</a:t>
            </a:r>
          </a:p>
          <a:p>
            <a:pPr lvl="2"/>
            <a:r>
              <a:rPr lang="en-US" sz="1400" dirty="0"/>
              <a:t>Bird could poop on it and it’s coming down!!!</a:t>
            </a:r>
          </a:p>
          <a:p>
            <a:pPr lvl="1"/>
            <a:r>
              <a:rPr lang="en-US" sz="1600" dirty="0"/>
              <a:t>Launch</a:t>
            </a:r>
          </a:p>
          <a:p>
            <a:pPr lvl="2"/>
            <a:r>
              <a:rPr lang="en-US" sz="1400" dirty="0"/>
              <a:t>7.5’ long balloon with very small </a:t>
            </a:r>
            <a:r>
              <a:rPr lang="en-US" sz="1400" dirty="0" err="1"/>
              <a:t>freelift</a:t>
            </a:r>
            <a:endParaRPr lang="en-US" sz="1400" dirty="0"/>
          </a:p>
          <a:p>
            <a:pPr lvl="2"/>
            <a:r>
              <a:rPr lang="en-US" sz="1400" dirty="0"/>
              <a:t>20’ tether above the tracker with 5mtr dipole below</a:t>
            </a:r>
          </a:p>
          <a:p>
            <a:pPr lvl="1"/>
            <a:r>
              <a:rPr lang="en-US" sz="1600" dirty="0"/>
              <a:t>YOU WANT TO DO THIS IN NO WIND!!!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" r="9971" b="-244"/>
          <a:stretch/>
        </p:blipFill>
        <p:spPr>
          <a:xfrm rot="5400000">
            <a:off x="7797541" y="3604499"/>
            <a:ext cx="2993290" cy="26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25" r="8442"/>
          <a:stretch/>
        </p:blipFill>
        <p:spPr>
          <a:xfrm>
            <a:off x="4644768" y="9525"/>
            <a:ext cx="7537703" cy="6857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852" r="-2" b="-2"/>
          <a:stretch/>
        </p:blipFill>
        <p:spPr>
          <a:xfrm>
            <a:off x="20" y="1"/>
            <a:ext cx="4647927" cy="429577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t="6771" r="1" b="19498"/>
          <a:stretch/>
        </p:blipFill>
        <p:spPr>
          <a:xfrm>
            <a:off x="-1" y="4289538"/>
            <a:ext cx="4644769" cy="25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6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10066279" cy="1478570"/>
          </a:xfrm>
        </p:spPr>
        <p:txBody>
          <a:bodyPr/>
          <a:lstStyle/>
          <a:p>
            <a:r>
              <a:rPr lang="en-US" dirty="0"/>
              <a:t>The first 15 days – which seemed like  forever!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2" y="1060092"/>
            <a:ext cx="4329533" cy="35417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32"/>
          <a:stretch/>
        </p:blipFill>
        <p:spPr>
          <a:xfrm>
            <a:off x="2589409" y="3673230"/>
            <a:ext cx="3061550" cy="2899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8"/>
          <a:stretch/>
        </p:blipFill>
        <p:spPr>
          <a:xfrm>
            <a:off x="5048205" y="1060092"/>
            <a:ext cx="3335072" cy="346399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1"/>
          <a:stretch/>
        </p:blipFill>
        <p:spPr>
          <a:xfrm>
            <a:off x="7288214" y="3226407"/>
            <a:ext cx="4270976" cy="3541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82758" y="942472"/>
            <a:ext cx="3218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41500’ Float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Almost 10 days to 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Supposed to take 4 to Greece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Digit Maidenhead works great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WSPR WW Network made this possible</a:t>
            </a:r>
          </a:p>
        </p:txBody>
      </p:sp>
    </p:spTree>
    <p:extLst>
      <p:ext uri="{BB962C8B-B14F-4D97-AF65-F5344CB8AC3E}">
        <p14:creationId xmlns:p14="http://schemas.microsoft.com/office/powerpoint/2010/main" val="253153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4" name="Rectangle 15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2"/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7" name="Group 15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8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9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Rectangle 8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2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1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1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2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2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3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3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Rectangle 33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7" name="Freeform 3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3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3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4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4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4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4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Rectangle 4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9" name="Freeform 4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4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4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4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5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5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5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5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5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5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5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8481" r="-1" b="26472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8270" r="-3" b="25214"/>
          <a:stretch/>
        </p:blipFill>
        <p:spPr>
          <a:xfrm>
            <a:off x="-5597" y="1"/>
            <a:ext cx="4663440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597" r="11444" b="5"/>
          <a:stretch/>
        </p:blipFill>
        <p:spPr>
          <a:xfrm>
            <a:off x="4669509" y="10"/>
            <a:ext cx="2883435" cy="3427868"/>
          </a:xfrm>
          <a:prstGeom prst="rect">
            <a:avLst/>
          </a:prstGeom>
        </p:spPr>
      </p:pic>
      <p:cxnSp>
        <p:nvCxnSpPr>
          <p:cNvPr id="213" name="Straight Connector 2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459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215" name="Straight Connector 2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17" name="Straight Connector 2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US" sz="3200" dirty="0"/>
              <a:t>From 15 days to Over 277!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4234" y="1990726"/>
            <a:ext cx="3300437" cy="4340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HIRF(w)-3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Launched 8/22/2016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WSPR every 10 minutes (K4MEA)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APRS every 2 minutes (HIRF-3)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Altitude ~46000 ft., no signs of permeation!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Coming into spring in the Northern Hemisphere means challenges with storms</a:t>
            </a:r>
          </a:p>
        </p:txBody>
      </p:sp>
    </p:spTree>
    <p:extLst>
      <p:ext uri="{BB962C8B-B14F-4D97-AF65-F5344CB8AC3E}">
        <p14:creationId xmlns:p14="http://schemas.microsoft.com/office/powerpoint/2010/main" val="51836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Rectangle 8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Rectangle 33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3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Rectangle 4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9" name="Freeform 4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/>
          <a:srcRect r="12424" b="-2"/>
          <a:stretch/>
        </p:blipFill>
        <p:spPr>
          <a:xfrm>
            <a:off x="-5597" y="1"/>
            <a:ext cx="4635583" cy="3427413"/>
          </a:xfrm>
          <a:custGeom>
            <a:avLst/>
            <a:gdLst>
              <a:gd name="connsiteX0" fmla="*/ 0 w 4635583"/>
              <a:gd name="connsiteY0" fmla="*/ 0 h 3427413"/>
              <a:gd name="connsiteX1" fmla="*/ 4635583 w 4635583"/>
              <a:gd name="connsiteY1" fmla="*/ 0 h 3427413"/>
              <a:gd name="connsiteX2" fmla="*/ 4635583 w 4635583"/>
              <a:gd name="connsiteY2" fmla="*/ 3427413 h 3427413"/>
              <a:gd name="connsiteX3" fmla="*/ 0 w 4635583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5" name="Straight Connector 7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HELD Amateur Records &amp; broken Commercial Records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1209" y="2249486"/>
            <a:ext cx="5877677" cy="419100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Exceeded Google Loons records</a:t>
            </a:r>
          </a:p>
          <a:p>
            <a:pPr lvl="1"/>
            <a:r>
              <a:rPr lang="en-US" sz="2800" dirty="0"/>
              <a:t>277+ days (just over 9 months)</a:t>
            </a:r>
          </a:p>
          <a:p>
            <a:pPr lvl="1"/>
            <a:r>
              <a:rPr lang="en-US" sz="2800" dirty="0"/>
              <a:t>700,000+ Km distance travelled</a:t>
            </a:r>
          </a:p>
          <a:p>
            <a:pPr lvl="1"/>
            <a:r>
              <a:rPr lang="en-US" sz="2800" dirty="0"/>
              <a:t>&gt; 200kts speed</a:t>
            </a:r>
          </a:p>
          <a:p>
            <a:pPr lvl="1"/>
            <a:r>
              <a:rPr lang="en-US" sz="2800" dirty="0"/>
              <a:t>&lt; -83C temperature survival</a:t>
            </a:r>
          </a:p>
          <a:p>
            <a:pPr lvl="1"/>
            <a:r>
              <a:rPr lang="en-US" sz="2800" dirty="0"/>
              <a:t>Ultimate QRP - Multiple major continents in one WSPR transmission – from the middle of the Pacific Ocean!</a:t>
            </a:r>
          </a:p>
        </p:txBody>
      </p:sp>
      <p:pic>
        <p:nvPicPr>
          <p:cNvPr id="4" name="Picture 3" descr="A close up of a map&#10;&#10;Description generated with high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" y="3479151"/>
            <a:ext cx="4604938" cy="33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0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3" name="Rectangle 7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40302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7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8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Rectangle 8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Rectangle 33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6" name="Freeform 3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Rectangle 4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8" name="Freeform 4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00" name="Picture 4" descr="http://static.guim.co.uk/sys-images/Guardian/About/General/2012/11/12/1352746201165/Wile-E-Coyote-and-Road-Ru-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"/>
          <a:stretch/>
        </p:blipFill>
        <p:spPr bwMode="auto">
          <a:xfrm>
            <a:off x="-5597" y="3427414"/>
            <a:ext cx="6101597" cy="3430587"/>
          </a:xfrm>
          <a:custGeom>
            <a:avLst/>
            <a:gdLst>
              <a:gd name="connsiteX0" fmla="*/ 0 w 6101597"/>
              <a:gd name="connsiteY0" fmla="*/ 0 h 3430587"/>
              <a:gd name="connsiteX1" fmla="*/ 6101597 w 6101597"/>
              <a:gd name="connsiteY1" fmla="*/ 0 h 3430587"/>
              <a:gd name="connsiteX2" fmla="*/ 6101597 w 6101597"/>
              <a:gd name="connsiteY2" fmla="*/ 3430587 h 3430587"/>
              <a:gd name="connsiteX3" fmla="*/ 0 w 6101597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.imgur.com/9BrseG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"/>
          <a:stretch/>
        </p:blipFill>
        <p:spPr bwMode="auto">
          <a:xfrm>
            <a:off x="-5597" y="1"/>
            <a:ext cx="6101597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" name="Straight Connector 1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354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34" name="Straight Connector 13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61015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353" y="618518"/>
            <a:ext cx="4413736" cy="1478570"/>
          </a:xfrm>
        </p:spPr>
        <p:txBody>
          <a:bodyPr>
            <a:normAutofit/>
          </a:bodyPr>
          <a:lstStyle/>
          <a:p>
            <a:r>
              <a:rPr lang="en-US"/>
              <a:t>Managing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54" y="1990726"/>
            <a:ext cx="4949864" cy="46196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This stuff is HARD!!!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It takes patience and perseverance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First Flight may be a disaster, but don’t give up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Every flight reveals a learning (either positive or negative)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HIRF(w)-3 has a cold startup issue where it doesn’t start every morning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Explore new protocols/RF utilizations and how they can be learned and utilized (WSPR for moving objects)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What is it about the $100 Bill?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Airplanes, Boats, Cars, you name it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Open your wallet, pull out a $100 bill, attach it to a string, attach string to Balloon and let it go!</a:t>
            </a:r>
          </a:p>
        </p:txBody>
      </p:sp>
    </p:spTree>
    <p:extLst>
      <p:ext uri="{BB962C8B-B14F-4D97-AF65-F5344CB8AC3E}">
        <p14:creationId xmlns:p14="http://schemas.microsoft.com/office/powerpoint/2010/main" val="151992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8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11" name="Group 110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23" name="Rectangle 5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6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7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Freeform 8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9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10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11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0" name="Freeform 12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1" name="Freeform 1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2" name="Freeform 14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3" name="Freeform 15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4" name="Line 16"/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35" name="Freeform 1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6" name="Freeform 18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7" name="Freeform 19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8" name="Freeform 20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9" name="Rectangle 21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40" name="Freeform 2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1" name="Freeform 2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2" name="Freeform 24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3" name="Freeform 25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4" name="Freeform 26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5" name="Freeform 2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6" name="Freeform 28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7" name="Freeform 29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8" name="Freeform 30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9" name="Freeform 31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12" name="Group 111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3" name="Freeform 3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5" name="Freeform 34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35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36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3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Freeform 38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39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Freeform 40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2" name="Rectangle 41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151" name="Rectangle 15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54" name="Group 153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6" name="Rectangle 5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67" name="Freeform 6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8" name="Freeform 7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9" name="Freeform 8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0" name="Freeform 9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1" name="Freeform 10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2" name="Freeform 11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3" name="Freeform 12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4" name="Freeform 1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5" name="Freeform 14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6" name="Freeform 15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7" name="Line 16"/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78" name="Freeform 1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9" name="Freeform 18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0" name="Freeform 19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1" name="Freeform 20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2" name="Rectangle 21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83" name="Freeform 2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4" name="Freeform 2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5" name="Freeform 24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6" name="Freeform 25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7" name="Freeform 26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8" name="Freeform 2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9" name="Freeform 28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0" name="Freeform 29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1" name="Freeform 30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2" name="Freeform 31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5" name="Group 154"/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6" name="Freeform 32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7" name="Freeform 33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8" name="Freeform 34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9" name="Freeform 35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0" name="Freeform 36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1" name="Freeform 37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2" name="Freeform 38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3" name="Freeform 39"/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4" name="Freeform 40"/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5" name="Rectangle 41"/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94" name="Picture 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96" name="Round Diagonal Corner 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2039" y="171147"/>
            <a:ext cx="3281003" cy="1478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When it all comes together – NEW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3819" y="1730373"/>
            <a:ext cx="3344114" cy="468630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HIRF(w</a:t>
            </a:r>
            <a:r>
              <a:rPr lang="en-US" sz="1600">
                <a:solidFill>
                  <a:srgbClr val="FFFFFF"/>
                </a:solidFill>
              </a:rPr>
              <a:t>)-6 (321+ days)</a:t>
            </a:r>
            <a:endParaRPr lang="en-US" sz="160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Launched 9/20/2016 (28 days behind -3)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WSPR every 10 minutes (K4JCW)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APRS every 2 minutes (HIRF-6)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Altitude ~46000 </a:t>
            </a:r>
            <a:r>
              <a:rPr lang="en-US" sz="1600" dirty="0" err="1">
                <a:solidFill>
                  <a:srgbClr val="FFFFFF"/>
                </a:solidFill>
              </a:rPr>
              <a:t>ft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Successes – new records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Finished 19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Circumnavigation, started 20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endParaRPr lang="en-US" sz="160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Traveled 890391+km – in effective distance it has traveled to the Moon and just returned!!!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WSPR and 20 </a:t>
            </a:r>
            <a:r>
              <a:rPr lang="en-US" sz="1600" dirty="0" err="1">
                <a:solidFill>
                  <a:srgbClr val="FFFFFF"/>
                </a:solidFill>
              </a:rPr>
              <a:t>mtrs</a:t>
            </a:r>
            <a:r>
              <a:rPr lang="en-US" sz="1600" dirty="0">
                <a:solidFill>
                  <a:srgbClr val="FFFFFF"/>
                </a:solidFill>
              </a:rPr>
              <a:t> proved a completely effective tracking method for daytime ops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</a:rPr>
              <a:t>Since launch has reported its position every day but 4!</a:t>
            </a:r>
          </a:p>
          <a:p>
            <a:pPr lvl="1">
              <a:lnSpc>
                <a:spcPct val="100000"/>
              </a:lnSpc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E319D8DF-39DE-42BD-B287-2F9E46A7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208" y="1093788"/>
            <a:ext cx="5827409" cy="47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70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82366" y="1191883"/>
            <a:ext cx="5566984" cy="38855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Sky is the Limit – Literally</a:t>
            </a:r>
          </a:p>
          <a:p>
            <a:r>
              <a:rPr lang="en-US" sz="2800" dirty="0"/>
              <a:t>Improving areas</a:t>
            </a:r>
          </a:p>
          <a:p>
            <a:pPr lvl="1"/>
            <a:r>
              <a:rPr lang="en-US" sz="2400" dirty="0"/>
              <a:t>Envelope designs/material to get above aviation's 43k altitude</a:t>
            </a:r>
          </a:p>
          <a:p>
            <a:pPr lvl="1"/>
            <a:r>
              <a:rPr lang="en-US" sz="2400" dirty="0"/>
              <a:t>Battery chemistry to survive in -60C temps</a:t>
            </a:r>
          </a:p>
          <a:p>
            <a:pPr lvl="1"/>
            <a:r>
              <a:rPr lang="en-US" sz="2400" dirty="0"/>
              <a:t>Software enhancements to provide historical logs of the entire flight path</a:t>
            </a:r>
          </a:p>
          <a:p>
            <a:pPr lvl="1"/>
            <a:r>
              <a:rPr lang="en-US" sz="2400" dirty="0"/>
              <a:t>Other Top Secret stuff in the works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06" y="3912044"/>
            <a:ext cx="4924638" cy="27701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5102" y="5186201"/>
            <a:ext cx="4003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Final Board - ~1.5 grams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356010" y="5186201"/>
            <a:ext cx="1293340" cy="50892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738" y="105182"/>
            <a:ext cx="4174019" cy="3130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036" y="2685182"/>
            <a:ext cx="2894721" cy="2171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en-US" dirty="0"/>
              <a:t>Where does it go from here</a:t>
            </a:r>
          </a:p>
        </p:txBody>
      </p:sp>
    </p:spTree>
    <p:extLst>
      <p:ext uri="{BB962C8B-B14F-4D97-AF65-F5344CB8AC3E}">
        <p14:creationId xmlns:p14="http://schemas.microsoft.com/office/powerpoint/2010/main" val="171694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r="24650" b="3"/>
          <a:stretch/>
        </p:blipFill>
        <p:spPr>
          <a:xfrm rot="5400000">
            <a:off x="1113884" y="2277013"/>
            <a:ext cx="3549650" cy="3494597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topics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579" y="2249487"/>
            <a:ext cx="6012832" cy="41254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What Started It All – natural evolution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What Is Needed – a Lesson in CRAM (This Stuff is HARD)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HW/SW Test Flight – Day 1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The First 15 Days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Status of Current Record Flight(s)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Managing Expectations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Where Does It Go From Here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Records to be Attained</a:t>
            </a:r>
          </a:p>
          <a:p>
            <a:pPr>
              <a:lnSpc>
                <a:spcPct val="100000"/>
              </a:lnSpc>
            </a:pPr>
            <a:endParaRPr lang="en-US" sz="1900" dirty="0"/>
          </a:p>
          <a:p>
            <a:pPr>
              <a:lnSpc>
                <a:spcPct val="10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14775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40302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/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1063" b="3972"/>
          <a:stretch/>
        </p:blipFill>
        <p:spPr>
          <a:xfrm>
            <a:off x="20" y="3427414"/>
            <a:ext cx="6101577" cy="3430587"/>
          </a:xfrm>
          <a:custGeom>
            <a:avLst/>
            <a:gdLst>
              <a:gd name="connsiteX0" fmla="*/ 0 w 6101597"/>
              <a:gd name="connsiteY0" fmla="*/ 0 h 3430587"/>
              <a:gd name="connsiteX1" fmla="*/ 6101597 w 6101597"/>
              <a:gd name="connsiteY1" fmla="*/ 0 h 3430587"/>
              <a:gd name="connsiteX2" fmla="*/ 6101597 w 6101597"/>
              <a:gd name="connsiteY2" fmla="*/ 3430587 h 3430587"/>
              <a:gd name="connsiteX3" fmla="*/ 0 w 6101597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638" r="19576" b="3"/>
          <a:stretch/>
        </p:blipFill>
        <p:spPr>
          <a:xfrm>
            <a:off x="3043878" y="1"/>
            <a:ext cx="3052122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0505" r="12709" b="3"/>
          <a:stretch/>
        </p:blipFill>
        <p:spPr>
          <a:xfrm>
            <a:off x="20" y="1"/>
            <a:ext cx="3052102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74" name="Straight Connector 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3354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6" name="Straight Connector 7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3878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78" name="Straight Connector 7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61015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5089" y="314666"/>
            <a:ext cx="4413736" cy="1478570"/>
          </a:xfrm>
        </p:spPr>
        <p:txBody>
          <a:bodyPr>
            <a:normAutofit/>
          </a:bodyPr>
          <a:lstStyle/>
          <a:p>
            <a:r>
              <a:rPr lang="en-US" dirty="0"/>
              <a:t>Meet Muon</a:t>
            </a:r>
            <a:br>
              <a:rPr lang="en-US" dirty="0"/>
            </a:br>
            <a:r>
              <a:rPr lang="en-US" sz="1800" dirty="0"/>
              <a:t>the quarter sized Global Tracker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55342" y="1463016"/>
            <a:ext cx="4830783" cy="4758395"/>
          </a:xfrm>
        </p:spPr>
        <p:txBody>
          <a:bodyPr>
            <a:normAutofit fontScale="85000" lnSpcReduction="10000"/>
          </a:bodyPr>
          <a:lstStyle/>
          <a:p>
            <a:r>
              <a:rPr lang="en-US" sz="1600" dirty="0"/>
              <a:t>Arduino Zero compatible w/bootloader</a:t>
            </a:r>
          </a:p>
          <a:p>
            <a:r>
              <a:rPr lang="en-US" sz="1600" dirty="0"/>
              <a:t>256K Flash, 32K ram, ARM M0+ ultra low power processor</a:t>
            </a:r>
          </a:p>
          <a:p>
            <a:r>
              <a:rPr lang="en-US" sz="1600" dirty="0"/>
              <a:t>GPS with 1PPS, chip antenna and 50km altitude support</a:t>
            </a:r>
          </a:p>
          <a:p>
            <a:r>
              <a:rPr lang="en-US" sz="1600" dirty="0"/>
              <a:t>Solar/Battery power supplies</a:t>
            </a:r>
          </a:p>
          <a:p>
            <a:r>
              <a:rPr lang="en-US" sz="1600" dirty="0"/>
              <a:t>2.5khz to 300Mhz frequency agile radio with VC input for true FM</a:t>
            </a:r>
          </a:p>
          <a:p>
            <a:r>
              <a:rPr lang="en-US" sz="1600" dirty="0"/>
              <a:t>DAC or PWM modulation available to support WSPR and or APRS + others</a:t>
            </a:r>
          </a:p>
          <a:p>
            <a:r>
              <a:rPr lang="en-US" sz="1600" dirty="0"/>
              <a:t>HF/VHF/custom/GPS external antenna connections</a:t>
            </a:r>
          </a:p>
          <a:p>
            <a:r>
              <a:rPr lang="en-US" sz="1600" dirty="0"/>
              <a:t>Multiple programmable LEDs</a:t>
            </a:r>
          </a:p>
          <a:p>
            <a:r>
              <a:rPr lang="en-US" sz="1600" dirty="0"/>
              <a:t>External header with GPIO, SPI, I2C, debug</a:t>
            </a:r>
          </a:p>
          <a:p>
            <a:r>
              <a:rPr lang="en-US" sz="1600" dirty="0"/>
              <a:t>USB-&gt;Serial support built in</a:t>
            </a:r>
          </a:p>
          <a:p>
            <a:r>
              <a:rPr lang="en-US" sz="1600" dirty="0"/>
              <a:t>Includes its own SWD/Arduino programing adapter with bench power supply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087773" y="6135687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Coming Soon!</a:t>
            </a:r>
          </a:p>
        </p:txBody>
      </p:sp>
    </p:spTree>
    <p:extLst>
      <p:ext uri="{BB962C8B-B14F-4D97-AF65-F5344CB8AC3E}">
        <p14:creationId xmlns:p14="http://schemas.microsoft.com/office/powerpoint/2010/main" val="208337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Sky’s the Limit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70019" y="1679034"/>
            <a:ext cx="4649783" cy="823912"/>
          </a:xfrm>
        </p:spPr>
        <p:txBody>
          <a:bodyPr/>
          <a:lstStyle/>
          <a:p>
            <a:r>
              <a:rPr lang="en-US" dirty="0"/>
              <a:t>Next Milestone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1410" y="2502945"/>
            <a:ext cx="4878391" cy="2717801"/>
          </a:xfrm>
        </p:spPr>
        <p:txBody>
          <a:bodyPr/>
          <a:lstStyle/>
          <a:p>
            <a:r>
              <a:rPr lang="en-US" dirty="0"/>
              <a:t>1 year duration</a:t>
            </a:r>
          </a:p>
          <a:p>
            <a:r>
              <a:rPr lang="en-US" dirty="0"/>
              <a:t>Night time operations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1679033"/>
            <a:ext cx="4646602" cy="823912"/>
          </a:xfrm>
        </p:spPr>
        <p:txBody>
          <a:bodyPr/>
          <a:lstStyle/>
          <a:p>
            <a:r>
              <a:rPr lang="en-US" dirty="0"/>
              <a:t>Ultimate Record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2945"/>
            <a:ext cx="4875210" cy="2717801"/>
          </a:xfrm>
        </p:spPr>
        <p:txBody>
          <a:bodyPr/>
          <a:lstStyle/>
          <a:p>
            <a:r>
              <a:rPr lang="en-US" dirty="0"/>
              <a:t>Project Ghost</a:t>
            </a:r>
          </a:p>
          <a:p>
            <a:pPr lvl="1"/>
            <a:r>
              <a:rPr lang="en-US" dirty="0"/>
              <a:t>744 days aloft for a commercial Balloon (NASA)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3623" y="4269996"/>
            <a:ext cx="62215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Share</a:t>
            </a:r>
            <a:r>
              <a:rPr lang="en-US" sz="9600" dirty="0"/>
              <a:t> the fun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355" y="795136"/>
            <a:ext cx="503599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2017 the year of the Solar Eclipse</a:t>
            </a:r>
          </a:p>
          <a:p>
            <a:r>
              <a:rPr lang="en-US" sz="2000" dirty="0"/>
              <a:t>August,  maximum occlusion in the Eastern states</a:t>
            </a:r>
          </a:p>
        </p:txBody>
      </p:sp>
    </p:spTree>
    <p:extLst>
      <p:ext uri="{BB962C8B-B14F-4D97-AF65-F5344CB8AC3E}">
        <p14:creationId xmlns:p14="http://schemas.microsoft.com/office/powerpoint/2010/main" val="228691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5240" y="2983532"/>
            <a:ext cx="3549650" cy="199667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http://cdn3.volusion.com/ecfu9.5gd56/v/vspfiles/photos/126836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7464" y="1840030"/>
            <a:ext cx="2262754" cy="2262754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Simple Formula for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2008" y="1692625"/>
            <a:ext cx="5340428" cy="482031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36” </a:t>
            </a:r>
            <a:r>
              <a:rPr lang="en-US" sz="1800" dirty="0" err="1"/>
              <a:t>Qualatex</a:t>
            </a:r>
            <a:r>
              <a:rPr lang="en-US" sz="1800" dirty="0"/>
              <a:t> foil party balloon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&lt; 25gr Tracker with APRS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Solar capability if long duration attempt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Battery if short duration, but with overnight capability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Use .013” nickel plated Ernie Ball guitar string for APRS antenna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Fill Balloon to 3grams of </a:t>
            </a:r>
            <a:r>
              <a:rPr lang="en-US" sz="1800" dirty="0" err="1"/>
              <a:t>freelift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He or H2, H2 will give you ~+1km in float altitude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100” tether between balloon and payload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Expect 24-28k feet and multiple day reporting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Double balloons can get you to 30k </a:t>
            </a:r>
            <a:r>
              <a:rPr lang="en-US" sz="1800" dirty="0" err="1"/>
              <a:t>ft</a:t>
            </a:r>
            <a:r>
              <a:rPr lang="en-US" sz="1800" dirty="0"/>
              <a:t> or close to 10km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Each balloon lifts ½ payload + ½ </a:t>
            </a:r>
            <a:r>
              <a:rPr lang="en-US" sz="1400" dirty="0" err="1"/>
              <a:t>freelift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800" dirty="0"/>
              <a:t>Remember to include all the tape, string, etc. weights</a:t>
            </a:r>
          </a:p>
        </p:txBody>
      </p:sp>
    </p:spTree>
    <p:extLst>
      <p:ext uri="{BB962C8B-B14F-4D97-AF65-F5344CB8AC3E}">
        <p14:creationId xmlns:p14="http://schemas.microsoft.com/office/powerpoint/2010/main" val="1064709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13140"/>
            <a:ext cx="9905999" cy="4951562"/>
          </a:xfrm>
        </p:spPr>
        <p:txBody>
          <a:bodyPr>
            <a:noAutofit/>
          </a:bodyPr>
          <a:lstStyle/>
          <a:p>
            <a:r>
              <a:rPr lang="en-US" sz="2000" dirty="0"/>
              <a:t>Large group in the UK, very active, with prediction, tracking, open and public information</a:t>
            </a:r>
          </a:p>
          <a:p>
            <a:pPr lvl="1"/>
            <a:r>
              <a:rPr lang="en-US" dirty="0">
                <a:hlinkClick r:id="rId2"/>
              </a:rPr>
              <a:t>https://ukhas.org.uk</a:t>
            </a:r>
            <a:r>
              <a:rPr lang="en-US" dirty="0"/>
              <a:t> – WIKI, general information</a:t>
            </a:r>
          </a:p>
          <a:p>
            <a:pPr lvl="1"/>
            <a:r>
              <a:rPr lang="en-US" dirty="0">
                <a:hlinkClick r:id="rId3"/>
              </a:rPr>
              <a:t>https://tracker.habhub.org</a:t>
            </a:r>
            <a:r>
              <a:rPr lang="en-US" dirty="0"/>
              <a:t> – online tracker</a:t>
            </a:r>
          </a:p>
          <a:p>
            <a:pPr lvl="1"/>
            <a:r>
              <a:rPr lang="en-US" dirty="0">
                <a:hlinkClick r:id="rId4"/>
              </a:rPr>
              <a:t>https://habhub.org</a:t>
            </a:r>
            <a:r>
              <a:rPr lang="en-US" dirty="0"/>
              <a:t> – prediction, SSDV images, database information</a:t>
            </a:r>
          </a:p>
          <a:p>
            <a:r>
              <a:rPr lang="en-US" sz="2000" dirty="0"/>
              <a:t>APRS.fi online – </a:t>
            </a:r>
            <a:r>
              <a:rPr lang="en-US" sz="2000" dirty="0">
                <a:hlinkClick r:id="rId5"/>
              </a:rPr>
              <a:t>http://aprs.fi</a:t>
            </a:r>
            <a:endParaRPr lang="en-US" sz="2000" dirty="0"/>
          </a:p>
          <a:p>
            <a:r>
              <a:rPr lang="en-US" sz="2000" dirty="0"/>
              <a:t>Amateur Radio High Altitude Ballooning – </a:t>
            </a:r>
            <a:r>
              <a:rPr lang="en-US" sz="2000" dirty="0">
                <a:hlinkClick r:id="rId6"/>
              </a:rPr>
              <a:t>http://arhab.org</a:t>
            </a:r>
            <a:endParaRPr lang="en-US" sz="2000" dirty="0"/>
          </a:p>
          <a:p>
            <a:r>
              <a:rPr lang="en-US" sz="2000" dirty="0" err="1"/>
              <a:t>Freenode</a:t>
            </a:r>
            <a:r>
              <a:rPr lang="en-US" sz="2000" dirty="0"/>
              <a:t> IRC</a:t>
            </a:r>
          </a:p>
          <a:p>
            <a:pPr lvl="1"/>
            <a:r>
              <a:rPr lang="en-US" dirty="0"/>
              <a:t>#</a:t>
            </a:r>
            <a:r>
              <a:rPr lang="en-US" dirty="0" err="1"/>
              <a:t>highaltitude</a:t>
            </a:r>
            <a:endParaRPr lang="en-US" dirty="0"/>
          </a:p>
          <a:p>
            <a:pPr lvl="1"/>
            <a:r>
              <a:rPr lang="en-US" dirty="0"/>
              <a:t>#</a:t>
            </a:r>
            <a:r>
              <a:rPr lang="en-US" dirty="0" err="1"/>
              <a:t>habhub</a:t>
            </a:r>
            <a:endParaRPr lang="en-US" dirty="0"/>
          </a:p>
          <a:p>
            <a:r>
              <a:rPr lang="en-US" sz="2000" dirty="0"/>
              <a:t>Great Plains Super Launch – once a year – </a:t>
            </a:r>
            <a:r>
              <a:rPr lang="en-US" sz="2000" dirty="0">
                <a:hlinkClick r:id="rId7"/>
              </a:rPr>
              <a:t>http://superlaunch.org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857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28800"/>
            <a:ext cx="9905999" cy="429595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Grew up in Utah, moved to Atlanta, via California in 1994 after surviving all kinds of natural disasters (Floods, Fires, Earthquakes and Riots)</a:t>
            </a:r>
          </a:p>
          <a:p>
            <a:r>
              <a:rPr lang="en-US" sz="2800" dirty="0"/>
              <a:t>Retired from BellSouth in 2005.  Started 2 companies that same year (RF management for buildings, and contract consulting on embedded computing designs)</a:t>
            </a:r>
          </a:p>
          <a:p>
            <a:r>
              <a:rPr lang="en-US" sz="2800" dirty="0"/>
              <a:t>Designed and developed one of the first ARM based Arduino Mini compatible boards including an APRS compatible, FM radio module</a:t>
            </a:r>
          </a:p>
          <a:p>
            <a:r>
              <a:rPr lang="en-US" sz="2800" dirty="0"/>
              <a:t>Designed and developed Commercial High Altitude Balloon flight controllers</a:t>
            </a:r>
          </a:p>
        </p:txBody>
      </p:sp>
    </p:spTree>
    <p:extLst>
      <p:ext uri="{BB962C8B-B14F-4D97-AF65-F5344CB8AC3E}">
        <p14:creationId xmlns:p14="http://schemas.microsoft.com/office/powerpoint/2010/main" val="82379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00" b="7393"/>
          <a:stretch/>
        </p:blipFill>
        <p:spPr>
          <a:xfrm>
            <a:off x="7619998" y="3282697"/>
            <a:ext cx="3425199" cy="2337870"/>
          </a:xfrm>
          <a:custGeom>
            <a:avLst/>
            <a:gdLst>
              <a:gd name="connsiteX0" fmla="*/ 0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171405 h 2337870"/>
              <a:gd name="connsiteX3" fmla="*/ 3258734 w 3425199"/>
              <a:gd name="connsiteY3" fmla="*/ 2337870 h 2337870"/>
              <a:gd name="connsiteX4" fmla="*/ 0 w 3425199"/>
              <a:gd name="connsiteY4" fmla="*/ 233787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199" h="2337870">
                <a:moveTo>
                  <a:pt x="0" y="0"/>
                </a:moveTo>
                <a:lnTo>
                  <a:pt x="3425199" y="0"/>
                </a:lnTo>
                <a:lnTo>
                  <a:pt x="3425199" y="2171405"/>
                </a:lnTo>
                <a:cubicBezTo>
                  <a:pt x="3425199" y="2263341"/>
                  <a:pt x="3350670" y="2337870"/>
                  <a:pt x="3258734" y="2337870"/>
                </a:cubicBezTo>
                <a:lnTo>
                  <a:pt x="0" y="2337870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http://www.thedroneinfo.com/wp-content/uploads/2016/12/o-DRONES-UTAH-faceboo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r="13984" b="-3"/>
          <a:stretch/>
        </p:blipFill>
        <p:spPr bwMode="auto">
          <a:xfrm>
            <a:off x="7619998" y="780235"/>
            <a:ext cx="3425199" cy="2337870"/>
          </a:xfrm>
          <a:custGeom>
            <a:avLst/>
            <a:gdLst>
              <a:gd name="connsiteX0" fmla="*/ 166465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337870 h 2337870"/>
              <a:gd name="connsiteX3" fmla="*/ 0 w 3425199"/>
              <a:gd name="connsiteY3" fmla="*/ 2337870 h 2337870"/>
              <a:gd name="connsiteX4" fmla="*/ 0 w 3425199"/>
              <a:gd name="connsiteY4" fmla="*/ 166465 h 2337870"/>
              <a:gd name="connsiteX5" fmla="*/ 166465 w 3425199"/>
              <a:gd name="connsiteY5" fmla="*/ 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5199" h="2337870">
                <a:moveTo>
                  <a:pt x="166465" y="0"/>
                </a:moveTo>
                <a:lnTo>
                  <a:pt x="3425199" y="0"/>
                </a:lnTo>
                <a:lnTo>
                  <a:pt x="3425199" y="2337870"/>
                </a:lnTo>
                <a:lnTo>
                  <a:pt x="0" y="2337870"/>
                </a:lnTo>
                <a:lnTo>
                  <a:pt x="0" y="166465"/>
                </a:lnTo>
                <a:cubicBezTo>
                  <a:pt x="0" y="74529"/>
                  <a:pt x="74529" y="0"/>
                  <a:pt x="166465" y="0"/>
                </a:cubicBez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dirty="0"/>
              <a:t>What Started this adventure – Drones!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5894388" cy="38321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Early Drones had flyaway problems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how to track and locate?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Miniature Radio for APRS with small processor as a tracking device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Designed and developed using Hobbyist tools and off-the-shelf components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Evolved to become the first balloon controller</a:t>
            </a:r>
          </a:p>
        </p:txBody>
      </p:sp>
    </p:spTree>
    <p:extLst>
      <p:ext uri="{BB962C8B-B14F-4D97-AF65-F5344CB8AC3E}">
        <p14:creationId xmlns:p14="http://schemas.microsoft.com/office/powerpoint/2010/main" val="141499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www.montana.edu/cpa/news/images/articles/img201307301639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r="-6" b="10743"/>
          <a:stretch/>
        </p:blipFill>
        <p:spPr bwMode="auto">
          <a:xfrm>
            <a:off x="6392334" y="4021666"/>
            <a:ext cx="2327538" cy="1523945"/>
          </a:xfrm>
          <a:prstGeom prst="rect">
            <a:avLst/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edbullstratos.com/handlers/thumb.ashx?image=~/media/40858-390x250_balloon_RBST_USA_BALLO_2012018_JM_0013.jpg&amp;altimage=~/assets/images/placeholder.png&amp;width=3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r="2" b="2"/>
          <a:stretch/>
        </p:blipFill>
        <p:spPr bwMode="auto">
          <a:xfrm>
            <a:off x="6392335" y="2497720"/>
            <a:ext cx="2327537" cy="1523945"/>
          </a:xfrm>
          <a:custGeom>
            <a:avLst/>
            <a:gdLst>
              <a:gd name="connsiteX0" fmla="*/ 148128 w 2327537"/>
              <a:gd name="connsiteY0" fmla="*/ 0 h 3047892"/>
              <a:gd name="connsiteX1" fmla="*/ 2327537 w 2327537"/>
              <a:gd name="connsiteY1" fmla="*/ 0 h 3047892"/>
              <a:gd name="connsiteX2" fmla="*/ 2327537 w 2327537"/>
              <a:gd name="connsiteY2" fmla="*/ 3047892 h 3047892"/>
              <a:gd name="connsiteX3" fmla="*/ 0 w 2327537"/>
              <a:gd name="connsiteY3" fmla="*/ 3047892 h 3047892"/>
              <a:gd name="connsiteX4" fmla="*/ 0 w 2327537"/>
              <a:gd name="connsiteY4" fmla="*/ 148128 h 3047892"/>
              <a:gd name="connsiteX5" fmla="*/ 148128 w 2327537"/>
              <a:gd name="connsiteY5" fmla="*/ 0 h 304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537" h="3047892">
                <a:moveTo>
                  <a:pt x="148128" y="0"/>
                </a:moveTo>
                <a:lnTo>
                  <a:pt x="2327537" y="0"/>
                </a:lnTo>
                <a:lnTo>
                  <a:pt x="2327537" y="3047892"/>
                </a:lnTo>
                <a:lnTo>
                  <a:pt x="0" y="3047892"/>
                </a:lnTo>
                <a:lnTo>
                  <a:pt x="0" y="148128"/>
                </a:lnTo>
                <a:cubicBezTo>
                  <a:pt x="0" y="66319"/>
                  <a:pt x="66319" y="0"/>
                  <a:pt x="148128" y="0"/>
                </a:cubicBez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alicat.com/wpinstall/wp-content/uploads/2013/09/burst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9" r="19805" b="-1"/>
          <a:stretch/>
        </p:blipFill>
        <p:spPr bwMode="auto">
          <a:xfrm>
            <a:off x="8719872" y="2497720"/>
            <a:ext cx="2327538" cy="3047892"/>
          </a:xfrm>
          <a:custGeom>
            <a:avLst/>
            <a:gdLst>
              <a:gd name="connsiteX0" fmla="*/ 0 w 2327538"/>
              <a:gd name="connsiteY0" fmla="*/ 0 h 3047892"/>
              <a:gd name="connsiteX1" fmla="*/ 2327538 w 2327538"/>
              <a:gd name="connsiteY1" fmla="*/ 0 h 3047892"/>
              <a:gd name="connsiteX2" fmla="*/ 2327538 w 2327538"/>
              <a:gd name="connsiteY2" fmla="*/ 2899764 h 3047892"/>
              <a:gd name="connsiteX3" fmla="*/ 2179410 w 2327538"/>
              <a:gd name="connsiteY3" fmla="*/ 3047892 h 3047892"/>
              <a:gd name="connsiteX4" fmla="*/ 0 w 2327538"/>
              <a:gd name="connsiteY4" fmla="*/ 3047892 h 304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7538" h="3047892">
                <a:moveTo>
                  <a:pt x="0" y="0"/>
                </a:moveTo>
                <a:lnTo>
                  <a:pt x="2327538" y="0"/>
                </a:lnTo>
                <a:lnTo>
                  <a:pt x="2327538" y="2899764"/>
                </a:lnTo>
                <a:cubicBezTo>
                  <a:pt x="2327538" y="2981573"/>
                  <a:pt x="2261219" y="3047892"/>
                  <a:pt x="2179410" y="3047892"/>
                </a:cubicBezTo>
                <a:lnTo>
                  <a:pt x="0" y="3047892"/>
                </a:ln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/>
              <a:t>Types of Balloons carrying Ham Radio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09540"/>
            <a:ext cx="4844521" cy="434109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Up and Down flights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Latex Balloons in various volumes to reach different altitude, carry different weights of payload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Used for Imagery, experiments, research and data gathering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Duration is typically 2-3hours. Floaters don’t last - with a few exceptions (due to UV deterioration of the latex)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Ends in a “Fox Hunt” to find and recover the Payload – typically via APRS</a:t>
            </a:r>
          </a:p>
        </p:txBody>
      </p:sp>
    </p:spTree>
    <p:extLst>
      <p:ext uri="{BB962C8B-B14F-4D97-AF65-F5344CB8AC3E}">
        <p14:creationId xmlns:p14="http://schemas.microsoft.com/office/powerpoint/2010/main" val="3634764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97963" y="3025973"/>
            <a:ext cx="3549650" cy="199667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http://www.bristol-seds.co.uk/assets/flights/20/UBSEDL_2016-08-29T10-24-37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2319" y="2249487"/>
            <a:ext cx="2253897" cy="1690423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lobal.jaxa.jp/article/interview/vol42/img/photo_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9043" y="4092309"/>
            <a:ext cx="2260449" cy="1690423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Types of balloons carrying ham radio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408" y="1457865"/>
            <a:ext cx="5061052" cy="509821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Floating Balloons (Super Pressure)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High Altitude Long Duration – days, weeks, years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Balloon – plastic material (Envelope size directly proportional to altitude and weight carrying capability)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Extreme challenges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Material &amp; Construction of envelopes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Environmental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Power &amp; Power consumption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Fire and forget – at the whims of the winds</a:t>
            </a:r>
          </a:p>
          <a:p>
            <a:pPr lvl="1">
              <a:lnSpc>
                <a:spcPct val="11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980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Super pressure balloon dynamics</a:t>
            </a:r>
          </a:p>
        </p:txBody>
      </p:sp>
      <p:sp>
        <p:nvSpPr>
          <p:cNvPr id="4" name="Oval 3"/>
          <p:cNvSpPr/>
          <p:nvPr/>
        </p:nvSpPr>
        <p:spPr>
          <a:xfrm>
            <a:off x="2042524" y="3084450"/>
            <a:ext cx="855677" cy="1065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1307" y="5661498"/>
            <a:ext cx="218113" cy="2265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 rot="10800000">
            <a:off x="2336138" y="2373908"/>
            <a:ext cx="268447" cy="57045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4"/>
            <a:endCxn id="5" idx="0"/>
          </p:cNvCxnSpPr>
          <p:nvPr/>
        </p:nvCxnSpPr>
        <p:spPr>
          <a:xfrm>
            <a:off x="2470363" y="4149852"/>
            <a:ext cx="1" cy="1511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96206" y="3688187"/>
            <a:ext cx="367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Balloon – weight of material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6206" y="5590083"/>
            <a:ext cx="317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Payload + tether weight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6206" y="1993155"/>
            <a:ext cx="3095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FreeLift</a:t>
            </a:r>
            <a:r>
              <a:rPr lang="en-US" sz="2400" dirty="0"/>
              <a:t> – amount of lift after you lift all the below plus the weight of the lifting gas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3336" y="2811024"/>
            <a:ext cx="3480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Zero </a:t>
            </a:r>
            <a:r>
              <a:rPr lang="en-US" sz="2400" dirty="0" err="1"/>
              <a:t>freelift</a:t>
            </a:r>
            <a:r>
              <a:rPr lang="en-US" sz="2400" dirty="0"/>
              <a:t> would hover the balloon and payload</a:t>
            </a:r>
          </a:p>
          <a:p>
            <a:endParaRPr lang="en-US" sz="2400" dirty="0"/>
          </a:p>
          <a:p>
            <a:r>
              <a:rPr lang="en-US" sz="2400" dirty="0"/>
              <a:t>2-3grams of </a:t>
            </a:r>
            <a:r>
              <a:rPr lang="en-US" sz="2400" dirty="0" err="1"/>
              <a:t>freelift</a:t>
            </a:r>
            <a:r>
              <a:rPr lang="en-US" sz="2400" dirty="0"/>
              <a:t> would allow the balloon to lift an addition 2-3 grams of weight back to a hover</a:t>
            </a:r>
          </a:p>
        </p:txBody>
      </p:sp>
    </p:spTree>
    <p:extLst>
      <p:ext uri="{BB962C8B-B14F-4D97-AF65-F5344CB8AC3E}">
        <p14:creationId xmlns:p14="http://schemas.microsoft.com/office/powerpoint/2010/main" val="118549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r="-1" b="10454"/>
          <a:stretch/>
        </p:blipFill>
        <p:spPr>
          <a:xfrm>
            <a:off x="9413030" y="3282697"/>
            <a:ext cx="1632167" cy="2337870"/>
          </a:xfrm>
          <a:custGeom>
            <a:avLst/>
            <a:gdLst>
              <a:gd name="connsiteX0" fmla="*/ 0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171405 h 2337870"/>
              <a:gd name="connsiteX3" fmla="*/ 3258734 w 3425199"/>
              <a:gd name="connsiteY3" fmla="*/ 2337870 h 2337870"/>
              <a:gd name="connsiteX4" fmla="*/ 0 w 3425199"/>
              <a:gd name="connsiteY4" fmla="*/ 233787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199" h="2337870">
                <a:moveTo>
                  <a:pt x="0" y="0"/>
                </a:moveTo>
                <a:lnTo>
                  <a:pt x="3425199" y="0"/>
                </a:lnTo>
                <a:lnTo>
                  <a:pt x="3425199" y="2171405"/>
                </a:lnTo>
                <a:cubicBezTo>
                  <a:pt x="3425199" y="2263341"/>
                  <a:pt x="3350670" y="2337870"/>
                  <a:pt x="3258734" y="2337870"/>
                </a:cubicBezTo>
                <a:lnTo>
                  <a:pt x="0" y="2337870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b="2671"/>
          <a:stretch/>
        </p:blipFill>
        <p:spPr>
          <a:xfrm>
            <a:off x="7619998" y="780235"/>
            <a:ext cx="3425199" cy="2337870"/>
          </a:xfrm>
          <a:custGeom>
            <a:avLst/>
            <a:gdLst>
              <a:gd name="connsiteX0" fmla="*/ 166465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337870 h 2337870"/>
              <a:gd name="connsiteX3" fmla="*/ 0 w 3425199"/>
              <a:gd name="connsiteY3" fmla="*/ 2337870 h 2337870"/>
              <a:gd name="connsiteX4" fmla="*/ 0 w 3425199"/>
              <a:gd name="connsiteY4" fmla="*/ 166465 h 2337870"/>
              <a:gd name="connsiteX5" fmla="*/ 166465 w 3425199"/>
              <a:gd name="connsiteY5" fmla="*/ 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5199" h="2337870">
                <a:moveTo>
                  <a:pt x="166465" y="0"/>
                </a:moveTo>
                <a:lnTo>
                  <a:pt x="3425199" y="0"/>
                </a:lnTo>
                <a:lnTo>
                  <a:pt x="3425199" y="2337870"/>
                </a:lnTo>
                <a:lnTo>
                  <a:pt x="0" y="2337870"/>
                </a:lnTo>
                <a:lnTo>
                  <a:pt x="0" y="166465"/>
                </a:lnTo>
                <a:cubicBezTo>
                  <a:pt x="0" y="74529"/>
                  <a:pt x="74529" y="0"/>
                  <a:pt x="166465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r="-1" b="574"/>
          <a:stretch/>
        </p:blipFill>
        <p:spPr>
          <a:xfrm>
            <a:off x="7619998" y="3282697"/>
            <a:ext cx="1632165" cy="2337870"/>
          </a:xfrm>
          <a:prstGeom prst="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Started it 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1412" y="1690777"/>
            <a:ext cx="6139282" cy="4908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Can we get an inexpensive party balloon around the world?</a:t>
            </a:r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3+ years ago – first flight</a:t>
            </a:r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Custom Flight Controller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Ultra low power ARM based microprocessor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142-1050Mhz frequency agile radio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Used true FM to make APRS tones</a:t>
            </a:r>
          </a:p>
          <a:p>
            <a:pPr marL="1200150" lvl="2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Modulated the LO</a:t>
            </a:r>
          </a:p>
          <a:p>
            <a:pPr marL="1200150" lvl="2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10-100mW output (flew at 10mW)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GPS needs to work up to 50km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Solar – MPPT controller/SMPS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Single Cell – Boost Power supply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Software geofence for frequency control</a:t>
            </a:r>
          </a:p>
          <a:p>
            <a:pPr marL="742950" lvl="1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Internal or external temperature sensor</a:t>
            </a:r>
          </a:p>
          <a:p>
            <a:pPr lvl="1" indent="-228600" defTabSz="914400">
              <a:buSzPct val="125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Floated at 25-28k Feet</a:t>
            </a:r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Weighed almost 25 grams (heavy)</a:t>
            </a:r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r>
              <a:rPr lang="en-US" sz="2000" dirty="0"/>
              <a:t>Needed ESD/Lightning protection</a:t>
            </a:r>
          </a:p>
          <a:p>
            <a:pPr marL="285750" indent="-228600" defTabSz="914400">
              <a:buSzPct val="125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1948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7943" r="3123"/>
          <a:stretch/>
        </p:blipFill>
        <p:spPr>
          <a:xfrm>
            <a:off x="3044326" y="-464"/>
            <a:ext cx="304495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2324" r="18742"/>
          <a:stretch/>
        </p:blipFill>
        <p:spPr>
          <a:xfrm>
            <a:off x="0" y="0"/>
            <a:ext cx="3044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9058" r="2009"/>
          <a:stretch/>
        </p:blipFill>
        <p:spPr>
          <a:xfrm>
            <a:off x="9132352" y="10"/>
            <a:ext cx="3044952" cy="6857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t="10106" b="10960"/>
          <a:stretch/>
        </p:blipFill>
        <p:spPr>
          <a:xfrm rot="5400000">
            <a:off x="4182128" y="1906060"/>
            <a:ext cx="6858000" cy="3044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9117" y="99924"/>
            <a:ext cx="297267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That First Launch</a:t>
            </a:r>
          </a:p>
        </p:txBody>
      </p:sp>
    </p:spTree>
    <p:extLst>
      <p:ext uri="{BB962C8B-B14F-4D97-AF65-F5344CB8AC3E}">
        <p14:creationId xmlns:p14="http://schemas.microsoft.com/office/powerpoint/2010/main" val="1553305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540</TotalTime>
  <Words>1457</Words>
  <Application>Microsoft Office PowerPoint</Application>
  <PresentationFormat>Widescreen</PresentationFormat>
  <Paragraphs>198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Trebuchet MS</vt:lpstr>
      <vt:lpstr>Tw Cen MT</vt:lpstr>
      <vt:lpstr>Wingdings</vt:lpstr>
      <vt:lpstr>Circuit</vt:lpstr>
      <vt:lpstr>Balloons Carrying Ham Radio</vt:lpstr>
      <vt:lpstr>topics</vt:lpstr>
      <vt:lpstr>About Me</vt:lpstr>
      <vt:lpstr>What Started this adventure – Drones!</vt:lpstr>
      <vt:lpstr>Types of Balloons carrying Ham Radio</vt:lpstr>
      <vt:lpstr>Types of balloons carrying ham radio (cont.)</vt:lpstr>
      <vt:lpstr>Super pressure balloon dynamics</vt:lpstr>
      <vt:lpstr>What Started it all</vt:lpstr>
      <vt:lpstr>PowerPoint Presentation</vt:lpstr>
      <vt:lpstr>PowerPoint Presentation</vt:lpstr>
      <vt:lpstr>What is needed</vt:lpstr>
      <vt:lpstr>Hw/SW Test Flight – Day 1</vt:lpstr>
      <vt:lpstr>PowerPoint Presentation</vt:lpstr>
      <vt:lpstr>The first 15 days – which seemed like  forever!</vt:lpstr>
      <vt:lpstr>From 15 days to Over 277!</vt:lpstr>
      <vt:lpstr>HELD Amateur Records &amp; broken Commercial Records</vt:lpstr>
      <vt:lpstr>Managing expectations</vt:lpstr>
      <vt:lpstr>When it all comes together – NEW RECORDS</vt:lpstr>
      <vt:lpstr>Where does it go from here</vt:lpstr>
      <vt:lpstr>Meet Muon the quarter sized Global Tracker</vt:lpstr>
      <vt:lpstr>Sky’s the Limit</vt:lpstr>
      <vt:lpstr>Simple Formula for success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Purpose built hab circuits</dc:title>
  <dc:creator>Alan Adamson</dc:creator>
  <cp:lastModifiedBy>Alan Adamson</cp:lastModifiedBy>
  <cp:revision>67</cp:revision>
  <cp:lastPrinted>2017-03-13T00:15:23Z</cp:lastPrinted>
  <dcterms:created xsi:type="dcterms:W3CDTF">2016-05-16T23:49:23Z</dcterms:created>
  <dcterms:modified xsi:type="dcterms:W3CDTF">2017-08-08T19:22:02Z</dcterms:modified>
</cp:coreProperties>
</file>